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167"/>
  </p:notesMasterIdLst>
  <p:handoutMasterIdLst>
    <p:handoutMasterId r:id="rId168"/>
  </p:handoutMasterIdLst>
  <p:sldIdLst>
    <p:sldId id="333" r:id="rId6"/>
    <p:sldId id="256" r:id="rId7"/>
    <p:sldId id="421" r:id="rId8"/>
    <p:sldId id="423" r:id="rId9"/>
    <p:sldId id="271" r:id="rId10"/>
    <p:sldId id="272" r:id="rId11"/>
    <p:sldId id="273" r:id="rId12"/>
    <p:sldId id="274" r:id="rId13"/>
    <p:sldId id="257" r:id="rId14"/>
    <p:sldId id="276" r:id="rId15"/>
    <p:sldId id="277" r:id="rId16"/>
    <p:sldId id="420" r:id="rId17"/>
    <p:sldId id="262" r:id="rId18"/>
    <p:sldId id="422" r:id="rId19"/>
    <p:sldId id="425" r:id="rId20"/>
    <p:sldId id="280" r:id="rId21"/>
    <p:sldId id="281" r:id="rId22"/>
    <p:sldId id="260" r:id="rId23"/>
    <p:sldId id="282" r:id="rId24"/>
    <p:sldId id="284" r:id="rId25"/>
    <p:sldId id="290" r:id="rId26"/>
    <p:sldId id="426" r:id="rId27"/>
    <p:sldId id="293" r:id="rId28"/>
    <p:sldId id="294" r:id="rId29"/>
    <p:sldId id="295" r:id="rId30"/>
    <p:sldId id="296" r:id="rId31"/>
    <p:sldId id="427" r:id="rId32"/>
    <p:sldId id="292" r:id="rId33"/>
    <p:sldId id="285" r:id="rId34"/>
    <p:sldId id="430" r:id="rId35"/>
    <p:sldId id="431" r:id="rId36"/>
    <p:sldId id="432" r:id="rId37"/>
    <p:sldId id="433" r:id="rId38"/>
    <p:sldId id="434" r:id="rId39"/>
    <p:sldId id="289" r:id="rId40"/>
    <p:sldId id="429" r:id="rId41"/>
    <p:sldId id="428" r:id="rId42"/>
    <p:sldId id="435" r:id="rId43"/>
    <p:sldId id="436" r:id="rId44"/>
    <p:sldId id="437" r:id="rId45"/>
    <p:sldId id="438" r:id="rId46"/>
    <p:sldId id="286" r:id="rId47"/>
    <p:sldId id="299" r:id="rId48"/>
    <p:sldId id="300" r:id="rId49"/>
    <p:sldId id="301" r:id="rId50"/>
    <p:sldId id="287" r:id="rId51"/>
    <p:sldId id="302" r:id="rId52"/>
    <p:sldId id="335" r:id="rId53"/>
    <p:sldId id="336" r:id="rId54"/>
    <p:sldId id="288" r:id="rId55"/>
    <p:sldId id="283" r:id="rId56"/>
    <p:sldId id="334" r:id="rId57"/>
    <p:sldId id="417" r:id="rId58"/>
    <p:sldId id="303" r:id="rId59"/>
    <p:sldId id="308" r:id="rId60"/>
    <p:sldId id="354" r:id="rId61"/>
    <p:sldId id="304" r:id="rId62"/>
    <p:sldId id="309" r:id="rId63"/>
    <p:sldId id="337" r:id="rId64"/>
    <p:sldId id="338" r:id="rId65"/>
    <p:sldId id="339" r:id="rId66"/>
    <p:sldId id="341" r:id="rId67"/>
    <p:sldId id="340" r:id="rId68"/>
    <p:sldId id="342" r:id="rId69"/>
    <p:sldId id="343" r:id="rId70"/>
    <p:sldId id="344" r:id="rId71"/>
    <p:sldId id="345" r:id="rId72"/>
    <p:sldId id="347" r:id="rId73"/>
    <p:sldId id="348" r:id="rId74"/>
    <p:sldId id="349" r:id="rId75"/>
    <p:sldId id="350" r:id="rId76"/>
    <p:sldId id="351" r:id="rId77"/>
    <p:sldId id="352" r:id="rId78"/>
    <p:sldId id="346" r:id="rId79"/>
    <p:sldId id="353" r:id="rId80"/>
    <p:sldId id="355" r:id="rId81"/>
    <p:sldId id="357" r:id="rId82"/>
    <p:sldId id="360" r:id="rId83"/>
    <p:sldId id="359" r:id="rId84"/>
    <p:sldId id="366" r:id="rId85"/>
    <p:sldId id="365" r:id="rId86"/>
    <p:sldId id="364" r:id="rId87"/>
    <p:sldId id="358" r:id="rId88"/>
    <p:sldId id="361" r:id="rId89"/>
    <p:sldId id="362" r:id="rId90"/>
    <p:sldId id="363" r:id="rId91"/>
    <p:sldId id="356" r:id="rId92"/>
    <p:sldId id="305" r:id="rId93"/>
    <p:sldId id="310" r:id="rId94"/>
    <p:sldId id="306" r:id="rId95"/>
    <p:sldId id="311" r:id="rId96"/>
    <p:sldId id="307" r:id="rId97"/>
    <p:sldId id="312" r:id="rId98"/>
    <p:sldId id="313" r:id="rId99"/>
    <p:sldId id="367" r:id="rId100"/>
    <p:sldId id="368" r:id="rId101"/>
    <p:sldId id="315" r:id="rId102"/>
    <p:sldId id="316" r:id="rId103"/>
    <p:sldId id="317" r:id="rId104"/>
    <p:sldId id="318" r:id="rId105"/>
    <p:sldId id="319" r:id="rId106"/>
    <p:sldId id="320" r:id="rId107"/>
    <p:sldId id="321" r:id="rId108"/>
    <p:sldId id="322" r:id="rId109"/>
    <p:sldId id="323" r:id="rId110"/>
    <p:sldId id="324" r:id="rId111"/>
    <p:sldId id="325" r:id="rId112"/>
    <p:sldId id="326" r:id="rId113"/>
    <p:sldId id="327" r:id="rId114"/>
    <p:sldId id="328" r:id="rId115"/>
    <p:sldId id="329" r:id="rId116"/>
    <p:sldId id="330" r:id="rId117"/>
    <p:sldId id="331" r:id="rId118"/>
    <p:sldId id="332" r:id="rId119"/>
    <p:sldId id="370" r:id="rId120"/>
    <p:sldId id="416"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407" r:id="rId135"/>
    <p:sldId id="410" r:id="rId136"/>
    <p:sldId id="411" r:id="rId137"/>
    <p:sldId id="412" r:id="rId138"/>
    <p:sldId id="408" r:id="rId139"/>
    <p:sldId id="409" r:id="rId140"/>
    <p:sldId id="413" r:id="rId141"/>
    <p:sldId id="414" r:id="rId142"/>
    <p:sldId id="415" r:id="rId143"/>
    <p:sldId id="384" r:id="rId144"/>
    <p:sldId id="385" r:id="rId145"/>
    <p:sldId id="386" r:id="rId146"/>
    <p:sldId id="387" r:id="rId147"/>
    <p:sldId id="388" r:id="rId148"/>
    <p:sldId id="389" r:id="rId149"/>
    <p:sldId id="390" r:id="rId150"/>
    <p:sldId id="391" r:id="rId151"/>
    <p:sldId id="392" r:id="rId152"/>
    <p:sldId id="393" r:id="rId153"/>
    <p:sldId id="394" r:id="rId154"/>
    <p:sldId id="395" r:id="rId155"/>
    <p:sldId id="396" r:id="rId156"/>
    <p:sldId id="397" r:id="rId157"/>
    <p:sldId id="398" r:id="rId158"/>
    <p:sldId id="399" r:id="rId159"/>
    <p:sldId id="400" r:id="rId160"/>
    <p:sldId id="401" r:id="rId161"/>
    <p:sldId id="402" r:id="rId162"/>
    <p:sldId id="403" r:id="rId163"/>
    <p:sldId id="404" r:id="rId164"/>
    <p:sldId id="405" r:id="rId165"/>
    <p:sldId id="406" r:id="rId166"/>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duction" id="{A0284FCA-4C5C-1D48-9D25-3F36A4C7AEF1}">
          <p14:sldIdLst>
            <p14:sldId id="333"/>
          </p14:sldIdLst>
        </p14:section>
        <p14:section name="Overview and Expectations" id="{DC9C4555-18D4-1149-9427-70633AD08305}">
          <p14:sldIdLst>
            <p14:sldId id="256"/>
            <p14:sldId id="421"/>
            <p14:sldId id="423"/>
            <p14:sldId id="271"/>
            <p14:sldId id="272"/>
            <p14:sldId id="273"/>
            <p14:sldId id="274"/>
            <p14:sldId id="257"/>
            <p14:sldId id="276"/>
            <p14:sldId id="277"/>
            <p14:sldId id="420"/>
            <p14:sldId id="262"/>
            <p14:sldId id="422"/>
            <p14:sldId id="425"/>
            <p14:sldId id="280"/>
            <p14:sldId id="281"/>
            <p14:sldId id="260"/>
          </p14:sldIdLst>
        </p14:section>
        <p14:section name="Challenge: Code Review" id="{C1594E4C-ADD0-2D4F-B51D-4272CB3DC3C0}">
          <p14:sldIdLst>
            <p14:sldId id="282"/>
            <p14:sldId id="284"/>
            <p14:sldId id="290"/>
            <p14:sldId id="426"/>
            <p14:sldId id="293"/>
            <p14:sldId id="294"/>
            <p14:sldId id="295"/>
            <p14:sldId id="296"/>
            <p14:sldId id="427"/>
            <p14:sldId id="292"/>
            <p14:sldId id="285"/>
            <p14:sldId id="430"/>
            <p14:sldId id="431"/>
            <p14:sldId id="432"/>
            <p14:sldId id="433"/>
            <p14:sldId id="434"/>
            <p14:sldId id="289"/>
            <p14:sldId id="429"/>
            <p14:sldId id="428"/>
            <p14:sldId id="435"/>
            <p14:sldId id="436"/>
            <p14:sldId id="437"/>
            <p14:sldId id="438"/>
            <p14:sldId id="286"/>
            <p14:sldId id="299"/>
            <p14:sldId id="300"/>
            <p14:sldId id="301"/>
            <p14:sldId id="287"/>
            <p14:sldId id="302"/>
            <p14:sldId id="335"/>
            <p14:sldId id="336"/>
            <p14:sldId id="288"/>
            <p14:sldId id="283"/>
            <p14:sldId id="334"/>
            <p14:sldId id="417"/>
          </p14:sldIdLst>
        </p14:section>
        <p14:section name="Challenge: First Web Service" id="{64B990FE-E151-C242-8DAB-C4D3EB2D81CD}">
          <p14:sldIdLst>
            <p14:sldId id="303"/>
            <p14:sldId id="308"/>
            <p14:sldId id="354"/>
            <p14:sldId id="304"/>
            <p14:sldId id="309"/>
            <p14:sldId id="337"/>
            <p14:sldId id="338"/>
            <p14:sldId id="339"/>
            <p14:sldId id="341"/>
            <p14:sldId id="340"/>
            <p14:sldId id="342"/>
            <p14:sldId id="343"/>
            <p14:sldId id="344"/>
            <p14:sldId id="345"/>
            <p14:sldId id="347"/>
            <p14:sldId id="348"/>
            <p14:sldId id="349"/>
            <p14:sldId id="350"/>
            <p14:sldId id="351"/>
            <p14:sldId id="352"/>
            <p14:sldId id="346"/>
            <p14:sldId id="353"/>
            <p14:sldId id="355"/>
            <p14:sldId id="357"/>
            <p14:sldId id="360"/>
            <p14:sldId id="359"/>
            <p14:sldId id="366"/>
            <p14:sldId id="365"/>
            <p14:sldId id="364"/>
            <p14:sldId id="358"/>
            <p14:sldId id="361"/>
            <p14:sldId id="362"/>
            <p14:sldId id="363"/>
            <p14:sldId id="356"/>
            <p14:sldId id="305"/>
            <p14:sldId id="310"/>
            <p14:sldId id="306"/>
            <p14:sldId id="311"/>
            <p14:sldId id="307"/>
            <p14:sldId id="312"/>
          </p14:sldIdLst>
        </p14:section>
        <p14:section name="Challenge: Second Web Service" id="{9B1BE5B3-D2AB-AC40-A242-C11495992422}">
          <p14:sldIdLst>
            <p14:sldId id="313"/>
            <p14:sldId id="367"/>
            <p14:sldId id="368"/>
            <p14:sldId id="315"/>
            <p14:sldId id="316"/>
            <p14:sldId id="317"/>
            <p14:sldId id="318"/>
            <p14:sldId id="319"/>
            <p14:sldId id="320"/>
            <p14:sldId id="321"/>
            <p14:sldId id="322"/>
          </p14:sldIdLst>
        </p14:section>
        <p14:section name="Challenge: Re-use with InSpec Profiles" id="{DBD9498E-0297-5742-B8CF-1E4EA50BE77B}">
          <p14:sldIdLst>
            <p14:sldId id="323"/>
            <p14:sldId id="324"/>
            <p14:sldId id="325"/>
            <p14:sldId id="326"/>
            <p14:sldId id="327"/>
            <p14:sldId id="328"/>
            <p14:sldId id="329"/>
            <p14:sldId id="330"/>
            <p14:sldId id="331"/>
            <p14:sldId id="332"/>
          </p14:sldIdLst>
        </p14:section>
        <p14:section name="Challenge: Third Web Service" id="{38632134-978B-7E48-9F5D-39A81134B693}">
          <p14:sldIdLst>
            <p14:sldId id="370"/>
            <p14:sldId id="416"/>
            <p14:sldId id="371"/>
            <p14:sldId id="372"/>
            <p14:sldId id="373"/>
            <p14:sldId id="374"/>
            <p14:sldId id="375"/>
            <p14:sldId id="376"/>
            <p14:sldId id="377"/>
            <p14:sldId id="378"/>
            <p14:sldId id="379"/>
          </p14:sldIdLst>
        </p14:section>
        <p14:section name="Challenge: Audit Cookbook" id="{13867363-EFBD-184A-946A-F1F6B91CBF06}">
          <p14:sldIdLst>
            <p14:sldId id="380"/>
            <p14:sldId id="381"/>
            <p14:sldId id="382"/>
            <p14:sldId id="383"/>
            <p14:sldId id="407"/>
            <p14:sldId id="410"/>
            <p14:sldId id="411"/>
            <p14:sldId id="412"/>
            <p14:sldId id="408"/>
            <p14:sldId id="409"/>
            <p14:sldId id="413"/>
            <p14:sldId id="414"/>
            <p14:sldId id="415"/>
            <p14:sldId id="384"/>
            <p14:sldId id="385"/>
            <p14:sldId id="386"/>
            <p14:sldId id="387"/>
            <p14:sldId id="388"/>
            <p14:sldId id="389"/>
          </p14:sldIdLst>
        </p14:section>
        <p14:section name="Challenge: A Web Service in Habitat" id="{F19CC6F7-4275-6447-AA77-A5A581B99383}">
          <p14:sldIdLst>
            <p14:sldId id="390"/>
            <p14:sldId id="391"/>
            <p14:sldId id="392"/>
            <p14:sldId id="393"/>
            <p14:sldId id="394"/>
            <p14:sldId id="395"/>
            <p14:sldId id="396"/>
            <p14:sldId id="397"/>
            <p14:sldId id="398"/>
            <p14:sldId id="399"/>
          </p14:sldIdLst>
        </p14:section>
        <p14:section name="Summary / Wrap-Up" id="{19530767-6C8C-DC48-A3E1-078A0666011A}">
          <p14:sldIdLst>
            <p14:sldId id="400"/>
            <p14:sldId id="401"/>
            <p14:sldId id="402"/>
            <p14:sldId id="403"/>
            <p14:sldId id="404"/>
            <p14:sldId id="405"/>
            <p14:sldId id="406"/>
          </p14:sldIdLst>
        </p14:section>
      </p14:sectionLst>
    </p:ext>
    <p:ext uri="{EFAFB233-063F-42B5-8137-9DF3F51BA10A}">
      <p15:sldGuideLst xmlns:p15="http://schemas.microsoft.com/office/powerpoint/2012/main">
        <p15:guide id="1" orient="horz" pos="3192" userDrawn="1">
          <p15:clr>
            <a:srgbClr val="A4A3A4"/>
          </p15:clr>
        </p15:guide>
        <p15:guide id="2" pos="17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loop="1"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77"/>
    <p:restoredTop sz="70064"/>
  </p:normalViewPr>
  <p:slideViewPr>
    <p:cSldViewPr snapToGrid="0">
      <p:cViewPr>
        <p:scale>
          <a:sx n="107" d="100"/>
          <a:sy n="107" d="100"/>
        </p:scale>
        <p:origin x="2968" y="1808"/>
      </p:cViewPr>
      <p:guideLst>
        <p:guide orient="horz" pos="3192"/>
        <p:guide pos="1712"/>
      </p:guideLst>
    </p:cSldViewPr>
  </p:slideViewPr>
  <p:notesTextViewPr>
    <p:cViewPr>
      <p:scale>
        <a:sx n="150" d="100"/>
        <a:sy n="150" d="100"/>
      </p:scale>
      <p:origin x="0" y="0"/>
    </p:cViewPr>
  </p:notesTextViewPr>
  <p:notesViewPr>
    <p:cSldViewPr snapToGrid="0">
      <p:cViewPr varScale="1">
        <p:scale>
          <a:sx n="168" d="100"/>
          <a:sy n="168" d="100"/>
        </p:scale>
        <p:origin x="5432"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viewProps" Target="view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1.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theme" Target="theme/theme1.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2"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r>
              <a:rPr lang="en-US">
                <a:latin typeface="Raleway-v4020 Regular"/>
              </a:rPr>
              <a:t>Running With Scissors</a:t>
            </a:r>
            <a:endParaRPr lang="en-US" dirty="0">
              <a:latin typeface="Raleway-v4020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r>
              <a:rPr lang="en-US">
                <a:latin typeface="Raleway-v4020 Regular"/>
              </a:rPr>
              <a:t>Chef Software, Inc.</a:t>
            </a:r>
            <a:endParaRPr lang="en-US" dirty="0">
              <a:latin typeface="Raleway-v4020 Regular"/>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r>
              <a:rPr lang="en-US">
                <a:latin typeface="Raleway-v4020 Regular"/>
              </a:rPr>
              <a:t>ChefConf 2018</a:t>
            </a:r>
            <a:endParaRPr lang="en-US" dirty="0">
              <a:latin typeface="Raleway-v4020 Regular"/>
            </a:endParaRPr>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latin typeface="Raleway-v4020 Regular"/>
              </a:rPr>
              <a:pPr>
                <a:defRPr/>
              </a:pPr>
              <a:t>‹#›</a:t>
            </a:fld>
            <a:endParaRPr lang="en-US" dirty="0">
              <a:latin typeface="Raleway-v4020 Regular"/>
            </a:endParaRPr>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AD8059-7487-294F-BC52-3D1765B63F8F}"/>
              </a:ext>
            </a:extLst>
          </p:cNvPr>
          <p:cNvSpPr>
            <a:spLocks noGrp="1" noRot="1" noChangeAspect="1"/>
          </p:cNvSpPr>
          <p:nvPr>
            <p:ph type="sldImg" idx="2"/>
          </p:nvPr>
        </p:nvSpPr>
        <p:spPr>
          <a:xfrm>
            <a:off x="335280" y="685800"/>
            <a:ext cx="6187440" cy="3543300"/>
          </a:xfrm>
          <a:prstGeom prst="rect">
            <a:avLst/>
          </a:prstGeom>
          <a:noFill/>
          <a:ln w="12700">
            <a:solidFill>
              <a:prstClr val="black"/>
            </a:solidFill>
          </a:ln>
        </p:spPr>
        <p:txBody>
          <a:bodyPr vert="horz" lIns="91440" tIns="45720" rIns="91440" bIns="45720" rtlCol="0" anchor="ctr"/>
          <a:lstStyle/>
          <a:p>
            <a:endParaRPr lang="en-US"/>
          </a:p>
        </p:txBody>
      </p:sp>
      <p:sp>
        <p:nvSpPr>
          <p:cNvPr id="6" name="Header Placeholder 5">
            <a:extLst>
              <a:ext uri="{FF2B5EF4-FFF2-40B4-BE49-F238E27FC236}">
                <a16:creationId xmlns:a16="http://schemas.microsoft.com/office/drawing/2014/main" id="{60A821CB-EC2F-B545-BF71-1762C6355B58}"/>
              </a:ext>
            </a:extLst>
          </p:cNvPr>
          <p:cNvSpPr>
            <a:spLocks noGrp="1"/>
          </p:cNvSpPr>
          <p:nvPr>
            <p:ph type="hdr" sz="quarter"/>
          </p:nvPr>
        </p:nvSpPr>
        <p:spPr>
          <a:xfrm>
            <a:off x="0" y="76200"/>
            <a:ext cx="2971800" cy="458788"/>
          </a:xfrm>
          <a:prstGeom prst="rect">
            <a:avLst/>
          </a:prstGeom>
        </p:spPr>
        <p:txBody>
          <a:bodyPr vert="horz" lIns="91440" tIns="45720" rIns="91440" bIns="45720" rtlCol="0"/>
          <a:lstStyle>
            <a:lvl1pPr algn="l">
              <a:defRPr sz="1200"/>
            </a:lvl1pPr>
          </a:lstStyle>
          <a:p>
            <a:r>
              <a:rPr lang="en-US" dirty="0"/>
              <a:t>Running With Scissors</a:t>
            </a:r>
          </a:p>
        </p:txBody>
      </p:sp>
      <p:sp>
        <p:nvSpPr>
          <p:cNvPr id="7" name="Date Placeholder 6">
            <a:extLst>
              <a:ext uri="{FF2B5EF4-FFF2-40B4-BE49-F238E27FC236}">
                <a16:creationId xmlns:a16="http://schemas.microsoft.com/office/drawing/2014/main" id="{32A378D8-4F4B-1645-8550-698DB8960078}"/>
              </a:ext>
            </a:extLst>
          </p:cNvPr>
          <p:cNvSpPr>
            <a:spLocks noGrp="1"/>
          </p:cNvSpPr>
          <p:nvPr>
            <p:ph type="dt" idx="1"/>
          </p:nvPr>
        </p:nvSpPr>
        <p:spPr>
          <a:xfrm>
            <a:off x="3884613" y="83820"/>
            <a:ext cx="2971800" cy="458788"/>
          </a:xfrm>
          <a:prstGeom prst="rect">
            <a:avLst/>
          </a:prstGeom>
        </p:spPr>
        <p:txBody>
          <a:bodyPr vert="horz" lIns="91440" tIns="45720" rIns="91440" bIns="45720" rtlCol="0"/>
          <a:lstStyle>
            <a:lvl1pPr algn="r">
              <a:defRPr sz="1200"/>
            </a:lvl1pPr>
          </a:lstStyle>
          <a:p>
            <a:r>
              <a:rPr lang="en-US"/>
              <a:t>Chef Software, Inc.</a:t>
            </a:r>
          </a:p>
        </p:txBody>
      </p:sp>
      <p:sp>
        <p:nvSpPr>
          <p:cNvPr id="9" name="Notes Placeholder 8">
            <a:extLst>
              <a:ext uri="{FF2B5EF4-FFF2-40B4-BE49-F238E27FC236}">
                <a16:creationId xmlns:a16="http://schemas.microsoft.com/office/drawing/2014/main" id="{630E7FEE-D3FE-594D-BFE9-4497159F6247}"/>
              </a:ext>
            </a:extLst>
          </p:cNvPr>
          <p:cNvSpPr>
            <a:spLocks noGrp="1"/>
          </p:cNvSpPr>
          <p:nvPr>
            <p:ph type="body" sz="quarter" idx="3"/>
          </p:nvPr>
        </p:nvSpPr>
        <p:spPr>
          <a:xfrm>
            <a:off x="335280" y="4400550"/>
            <a:ext cx="6187440" cy="40576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sldNum="0" ftr="0"/>
  <p:notesStyle>
    <a:lvl1pPr algn="l" defTabSz="1217613" rtl="0" fontAlgn="base">
      <a:lnSpc>
        <a:spcPct val="90000"/>
      </a:lnSpc>
      <a:spcBef>
        <a:spcPct val="30000"/>
      </a:spcBef>
      <a:spcAft>
        <a:spcPts val="450"/>
      </a:spcAft>
      <a:defRPr sz="1200" b="0" i="0" kern="1200">
        <a:solidFill>
          <a:schemeClr val="tx1"/>
        </a:solidFill>
        <a:latin typeface="Raleway-v4020 Regular"/>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https://</a:t>
            </a:r>
            <a:r>
              <a:rPr lang="en-US" dirty="0" err="1"/>
              <a:t>en.wikipedia.org</a:t>
            </a:r>
            <a:r>
              <a:rPr lang="en-US" dirty="0"/>
              <a:t>/wiki/</a:t>
            </a:r>
            <a:r>
              <a:rPr lang="en-US" dirty="0" err="1"/>
              <a:t>Scissors#History</a:t>
            </a:r>
            <a:endParaRPr lang="en-US" dirty="0"/>
          </a:p>
          <a:p>
            <a:r>
              <a:rPr lang="en-US" dirty="0"/>
              <a:t>https://</a:t>
            </a:r>
            <a:r>
              <a:rPr lang="en-US" dirty="0" err="1"/>
              <a:t>gizmodo.com</a:t>
            </a:r>
            <a:r>
              <a:rPr lang="en-US" dirty="0"/>
              <a:t>/the-extraordinary-evolution-of-the-most-common-tool-sc-1617641302</a:t>
            </a:r>
          </a:p>
          <a:p>
            <a:r>
              <a:rPr lang="en-US" dirty="0"/>
              <a:t>https://</a:t>
            </a:r>
            <a:r>
              <a:rPr lang="en-US" dirty="0" err="1"/>
              <a:t>idioms.thefreedictionary.com</a:t>
            </a:r>
            <a:r>
              <a:rPr lang="en-US" dirty="0"/>
              <a:t>/</a:t>
            </a:r>
            <a:r>
              <a:rPr lang="en-US" dirty="0" err="1"/>
              <a:t>run+with+scissors</a:t>
            </a:r>
            <a:endParaRPr lang="en-US" dirty="0"/>
          </a:p>
          <a:p>
            <a:r>
              <a:rPr lang="en-US" dirty="0"/>
              <a:t>https://</a:t>
            </a:r>
            <a:r>
              <a:rPr lang="en-US" dirty="0" err="1"/>
              <a:t>healthandfitnesshistory.com</a:t>
            </a:r>
            <a:r>
              <a:rPr lang="en-US" dirty="0"/>
              <a:t>/explore-history/history-of-running/</a:t>
            </a:r>
          </a:p>
          <a:p>
            <a:r>
              <a:rPr lang="en-US" dirty="0"/>
              <a:t>https://</a:t>
            </a:r>
            <a:r>
              <a:rPr lang="en-US" dirty="0" err="1"/>
              <a:t>www.vampiretools.com</a:t>
            </a:r>
            <a:r>
              <a:rPr lang="en-US" dirty="0"/>
              <a:t>/blog/now-something-completely-different-scissors-superstitions/</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30165834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baseline="0" dirty="0"/>
              <a:t>My name is Franklin Webber. I work on the Training Team at Chef. In that time I have delivered a number of classes in-person and online. I have delivered workshops at previous </a:t>
            </a:r>
            <a:r>
              <a:rPr lang="en-US" baseline="0" dirty="0" err="1"/>
              <a:t>ChefConfs</a:t>
            </a:r>
            <a:r>
              <a:rPr lang="en-US" baseline="0" dirty="0"/>
              <a:t> and Chef Community summits. I have also developed a lot of training materials for Learn Chef Rally.</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4187756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30824640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2690705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414817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348771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211504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93611038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5899189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4977947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6048498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405791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The following individuals are also here to facilitate your learning today. They are all very capable Chef PR actioners that can help answering your questions, troubleshoot your code and engage in discussions with you.</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12497995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5964638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32058359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95742332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87809065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1697903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All throughout this</a:t>
            </a:r>
            <a:r>
              <a:rPr lang="en-US" baseline="0" dirty="0"/>
              <a:t> training I strongly encourage you to ask questions whenever you do not understand a topic, an acronym, concept, or software. By asking a question you better your learning and often times better the learning of those with you in this training. Asking questions is a sign of curiosity that we want to encourage and foster while we are here together.</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1316341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dirty="0"/>
          </a:p>
        </p:txBody>
      </p:sp>
      <p:sp>
        <p:nvSpPr>
          <p:cNvPr id="5" name="Header Placeholder 4"/>
          <p:cNvSpPr>
            <a:spLocks noGrp="1"/>
          </p:cNvSpPr>
          <p:nvPr>
            <p:ph type="hdr" sz="quarter" idx="11"/>
          </p:nvPr>
        </p:nvSpPr>
        <p:spPr>
          <a:xfrm>
            <a:off x="0" y="103420"/>
            <a:ext cx="2971800" cy="457200"/>
          </a:xfrm>
          <a:prstGeom prst="rect">
            <a:avLst/>
          </a:prstGeom>
        </p:spPr>
        <p:txBody>
          <a:bodyPr/>
          <a:lstStyle/>
          <a:p>
            <a:pPr>
              <a:defRPr/>
            </a:pPr>
            <a:r>
              <a:rPr lang="en-US" dirty="0"/>
              <a:t>Running With Scissors</a:t>
            </a:r>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1587181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I have broken the day out in the following sections. Currently we are in the introduction section and we will finish this section with a code review exercise. We will then break for 10 minutes and then return and start work on our first challenge of testing and refactoring the first web service. We will repeat this activity for a second web service - reinforcing our skills and/or applying new techniques. Then we will break for lunch.</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3708455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After working with that second exercise you will begin to notice some patterns and repetition within your work. After lunch we will explore techniques to reduce this repetition. And then we will look at a third cookbook that will have you apply similar techniques and patterns again. After seeing these three examples its time for us to explore how these cookbook developments practices can aid us in validating the systems we provision and configure in our integration and production environments. Finally, we will take a moment to explore how the application cookbooks we have developed is a pattern that appears in the world of Habitat. Lastly, during our wrap-up I will take a moment to provide you resources to further reinforce the work you did today and expand your skills.</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589829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During the workshop I want to give you as much autonomy as possible to explore the material presented. Learning in this manner can be challenging if you are expecting to be told exactly what code to write to solve the problems. I will start by introducing the challenge and then present the concepts that will assist you in overcoming this challenge. Then it will be your turn to complete the challenge applying these concepts in this specific scenario.</a:t>
            </a:r>
          </a:p>
          <a:p>
            <a:pPr marL="0" marR="0" lvl="0" indent="0" algn="l" defTabSz="1217613" rtl="0" eaLnBrk="1" fontAlgn="base" latinLnBrk="0" hangingPunct="1">
              <a:lnSpc>
                <a:spcPct val="90000"/>
              </a:lnSpc>
              <a:spcBef>
                <a:spcPct val="30000"/>
              </a:spcBef>
              <a:spcAft>
                <a:spcPts val="450"/>
              </a:spcAft>
              <a:buClrTx/>
              <a:buSzTx/>
              <a:buFontTx/>
              <a:buNone/>
              <a:tabLst/>
              <a:defRPr/>
            </a:pPr>
            <a:endParaRPr lang="en-US" dirty="0"/>
          </a:p>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You are not alone. I encourage you to work together to solve these challenges together. Myself and the other facilitators are here to help you if you feel uncertain about what you are suppose to accomplish or how to accomplish it. Together we will get through these exercises.</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1715411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There are two ways to engage with the content. The preferred path for those of us here to support you is on a remote workstation. The link provided has each of your names listed and an instance available that you are able to connect to and use. It has all the tools and the content that was tested against it.</a:t>
            </a:r>
          </a:p>
          <a:p>
            <a:endParaRPr lang="en-US" dirty="0"/>
          </a:p>
          <a:p>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903441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Before we start logging into systems and working with code you are going to perform an exercise where we view the code away from the context of it being executed. The concepts we explore during this exercise will appear again and again in all three of the web service cookbooks you use today and likely your time working with Chef and </a:t>
            </a:r>
            <a:r>
              <a:rPr lang="en-US" dirty="0" err="1"/>
              <a:t>InSpec</a:t>
            </a:r>
            <a:r>
              <a:rPr lang="en-US" dirty="0"/>
              <a:t>.</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103604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Code review is an examination of source code. It is a useful process that helps us ensure the code we write is correct and increases its quality.</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532475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Welcome to Running with Scissors</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496012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The first cookbook has a single default recipe which setups a web service.</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1641531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286331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266702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708037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617997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479374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68014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661736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57404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11638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83820"/>
            <a:ext cx="2971800" cy="458788"/>
          </a:xfrm>
        </p:spPr>
        <p:txBody>
          <a:bodyPr/>
          <a:lstStyle/>
          <a:p>
            <a:r>
              <a:rPr lang="en-US" dirty="0"/>
              <a:t>Running With Scissors</a:t>
            </a:r>
          </a:p>
        </p:txBody>
      </p:sp>
      <p:sp>
        <p:nvSpPr>
          <p:cNvPr id="5" name="Date Placeholder 4"/>
          <p:cNvSpPr>
            <a:spLocks noGrp="1"/>
          </p:cNvSpPr>
          <p:nvPr>
            <p:ph type="dt" idx="11"/>
          </p:nvPr>
        </p:nvSpPr>
        <p:spPr>
          <a:xfrm>
            <a:off x="3884613" y="76200"/>
            <a:ext cx="2971800" cy="458788"/>
          </a:xfrm>
        </p:spPr>
        <p:txBody>
          <a:bodyPr/>
          <a:lstStyle/>
          <a:p>
            <a:r>
              <a:rPr lang="en-US" dirty="0"/>
              <a:t>Chef Software, Inc.</a:t>
            </a:r>
          </a:p>
        </p:txBody>
      </p:sp>
    </p:spTree>
    <p:extLst>
      <p:ext uri="{BB962C8B-B14F-4D97-AF65-F5344CB8AC3E}">
        <p14:creationId xmlns:p14="http://schemas.microsoft.com/office/powerpoint/2010/main" val="2714101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025156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31450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385211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34089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565811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dirty="0"/>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85137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82669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80003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7845359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83518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baseline="0"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193928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041002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013"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baseline="0" dirty="0"/>
              <a:t>This curiosity can also be employed by exploring the boundaries of the tools you are using and the language you are writing. The exercises and the labs we will perform will often lead you through examples that work from the beginning to the end. When you develop solutions it is rare that something works from the start all the way to the end. Errors and issues come up from typos or the incorrect usage of a command of the programming language. When you fall off the path it can often be hard to find your way back. Here, if you find yourself always on the correct path explore what happens when you step off of it, what you see, the error messages you are presented with, the new results you might find.</a:t>
            </a:r>
          </a:p>
        </p:txBody>
      </p:sp>
      <p:sp>
        <p:nvSpPr>
          <p:cNvPr id="5" name="Header Placeholder 4"/>
          <p:cNvSpPr>
            <a:spLocks noGrp="1"/>
          </p:cNvSpPr>
          <p:nvPr>
            <p:ph type="hdr" sz="quarter" idx="11"/>
          </p:nvPr>
        </p:nvSpPr>
        <p:spPr>
          <a:xfrm>
            <a:off x="0" y="86000"/>
            <a:ext cx="2971800" cy="457200"/>
          </a:xfrm>
          <a:prstGeom prst="rect">
            <a:avLst/>
          </a:prstGeom>
        </p:spPr>
        <p:txBody>
          <a:bodyPr/>
          <a:lstStyle/>
          <a:p>
            <a:pPr>
              <a:defRPr/>
            </a:pPr>
            <a:r>
              <a:rPr lang="en-US" dirty="0"/>
              <a:t>Running With Scissors</a:t>
            </a:r>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31024423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086947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534728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dirty="0"/>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9203229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15065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2786584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6861212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40813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355818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baseline="0"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16021462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3798757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9714148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676935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264705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3439520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601345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8089990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3046588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2110681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093448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baseline="0"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30100849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937426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15584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5705798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161889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1032497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76306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6089149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6065381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902867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01179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baseline="0"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9921935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303354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7532078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9939515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8062869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8140731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038698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2143102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5390170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7386376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04334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baseline="0" dirty="0"/>
              <a:t>Before we get started, I think it is important to take a moment to introduce ourselves to one another.</a:t>
            </a:r>
          </a:p>
          <a:p>
            <a:endParaRPr lang="en-US" baseline="0" dirty="0"/>
          </a:p>
          <a:p>
            <a:r>
              <a:rPr lang="en-US" baseline="0" dirty="0"/>
              <a:t>Instructor Note: Often times with larger, in-person groups I prefer to have the individuals perform this introduction one-on-one. Having people leave their seats and greet as many people as they can during the time allotted. I often feel this works better as it removes the pressure from the single individual to introduce themselves in a way that is presenting themselves and not actually greeting people. When Online, I create a pre-defined order, announce that order, and then invite a person to speak, thank them when they are done.</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12167255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4086240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1612326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420403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9371461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025028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9199248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576709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5346469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2663857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74354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baseline="0"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5114559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655031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6443470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2526267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4847286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9893287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903598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2437818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2453597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9204363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677989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i="0" spc="0" baseline="0">
                <a:solidFill>
                  <a:schemeClr val="accent1"/>
                </a:solidFill>
              </a:defRPr>
            </a:lvl1pPr>
          </a:lstStyle>
          <a:p>
            <a:r>
              <a:rPr lang="en-US" dirty="0"/>
              <a:t>Click to edit Master title style</a:t>
            </a:r>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i="0">
                <a:latin typeface="Courier New Bold"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b="0" i="0">
                <a:latin typeface="Raleway-v4020 Regular"/>
              </a:defRPr>
            </a:lvl4pPr>
            <a:lvl5pPr>
              <a:defRPr sz="3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b="0" i="0" dirty="0">
              <a:latin typeface="Raleway-v4020 Regular"/>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b="0" i="0" dirty="0">
              <a:latin typeface="Raleway-v4020 Regular"/>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E1AD2E-7604-A641-B0F5-2A863B125E61}"/>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4100" b="1" i="0" dirty="0">
                <a:ln w="18415" cmpd="sng">
                  <a:solidFill>
                    <a:srgbClr val="FFFFFF"/>
                  </a:solidFill>
                  <a:prstDash val="solid"/>
                </a:ln>
                <a:solidFill>
                  <a:schemeClr val="bg2">
                    <a:lumMod val="95000"/>
                    <a:alpha val="50000"/>
                  </a:schemeClr>
                </a:solidFill>
                <a:latin typeface="Raleway-v4020 Regular"/>
                <a:ea typeface="+mn-ea"/>
                <a:cs typeface="+mn-cs"/>
              </a:rPr>
              <a:t>OVERVIEW</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i="0" spc="0" baseline="0">
                <a:solidFill>
                  <a:schemeClr val="accent1"/>
                </a:solidFill>
              </a:defRPr>
            </a:lvl1pPr>
          </a:lstStyle>
          <a:p>
            <a:r>
              <a:rPr lang="en-US" dirty="0"/>
              <a:t>Overview</a:t>
            </a:r>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F6F4459-6D53-A241-95D7-AC1A1EF3A993}"/>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i="0"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BA014A-5037-7047-8AE6-A1411B8D4DCA}"/>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553581" y="2292126"/>
            <a:ext cx="12437057" cy="852712"/>
          </a:xfrm>
        </p:spPr>
        <p:txBody>
          <a:bodyPr lIns="91440" tIns="91440" rIns="91440" bIns="91440" anchor="ctr"/>
          <a:lstStyle>
            <a:lvl1pPr>
              <a:lnSpc>
                <a:spcPct val="90000"/>
              </a:lnSpc>
              <a:defRPr sz="6400" b="1" i="0" spc="0" baseline="0">
                <a:solidFill>
                  <a:schemeClr val="accent1"/>
                </a:solidFill>
              </a:defRPr>
            </a:lvl1pPr>
          </a:lstStyle>
          <a:p>
            <a:r>
              <a:rPr lang="en-US" dirty="0"/>
              <a:t>Exercise</a:t>
            </a:r>
          </a:p>
        </p:txBody>
      </p:sp>
      <p:sp>
        <p:nvSpPr>
          <p:cNvPr id="13" name="Content Placeholder 12"/>
          <p:cNvSpPr>
            <a:spLocks noGrp="1"/>
          </p:cNvSpPr>
          <p:nvPr>
            <p:ph sz="quarter" idx="11" hasCustomPrompt="1"/>
          </p:nvPr>
        </p:nvSpPr>
        <p:spPr>
          <a:xfrm>
            <a:off x="1671638" y="3260725"/>
            <a:ext cx="12319000" cy="2676436"/>
          </a:xfrm>
          <a:prstGeom prst="rect">
            <a:avLst/>
          </a:prstGeom>
        </p:spPr>
        <p:txBody>
          <a:bodyPr anchor="ctr">
            <a:normAutofit/>
          </a:bodyPr>
          <a:lstStyle>
            <a:lvl1pPr marL="579117" indent="-457200" algn="l">
              <a:spcBef>
                <a:spcPts val="800"/>
              </a:spcBef>
              <a:buFont typeface="Wingdings" pitchFamily="2" charset="2"/>
              <a:buChar char="q"/>
              <a:defRPr sz="2800" i="0" baseline="0">
                <a:solidFill>
                  <a:schemeClr val="tx2"/>
                </a:solidFill>
              </a:defRPr>
            </a:lvl1pPr>
            <a:lvl2pPr>
              <a:defRPr i="0"/>
            </a:lvl2pPr>
            <a:lvl3pPr>
              <a:defRPr i="0"/>
            </a:lvl3pPr>
            <a:lvl4pPr>
              <a:defRPr i="0"/>
            </a:lvl4pPr>
          </a:lstStyle>
          <a:p>
            <a:pPr lvl="0"/>
            <a:r>
              <a:rPr lang="en-US" dirty="0"/>
              <a:t>Click to edit Master text styles</a:t>
            </a:r>
          </a:p>
        </p:txBody>
      </p:sp>
      <p:sp>
        <p:nvSpPr>
          <p:cNvPr id="11" name="Title 1">
            <a:extLst>
              <a:ext uri="{FF2B5EF4-FFF2-40B4-BE49-F238E27FC236}">
                <a16:creationId xmlns:a16="http://schemas.microsoft.com/office/drawing/2014/main" id="{333C2D97-E04B-8349-866D-707AA5A537A1}"/>
              </a:ext>
            </a:extLst>
          </p:cNvPr>
          <p:cNvSpPr txBox="1">
            <a:spLocks/>
          </p:cNvSpPr>
          <p:nvPr userDrawn="1"/>
        </p:nvSpPr>
        <p:spPr bwMode="white">
          <a:xfrm>
            <a:off x="1553581" y="6106908"/>
            <a:ext cx="12319001" cy="852712"/>
          </a:xfrm>
          <a:prstGeom prst="rect">
            <a:avLst/>
          </a:prstGeom>
        </p:spPr>
        <p:txBody>
          <a:bodyPr vert="horz" wrap="square" lIns="91440" tIns="91440" rIns="91440" bIns="91440" rtlCol="0" anchor="ctr" anchorCtr="0">
            <a:normAutofit fontScale="92500" lnSpcReduction="20000"/>
          </a:bodyPr>
          <a:lstStyle>
            <a:lvl1pPr algn="l" defTabSz="1217613" rtl="0" eaLnBrk="1" fontAlgn="base" hangingPunct="1">
              <a:lnSpc>
                <a:spcPct val="90000"/>
              </a:lnSpc>
              <a:spcBef>
                <a:spcPct val="0"/>
              </a:spcBef>
              <a:spcAft>
                <a:spcPct val="0"/>
              </a:spcAft>
              <a:defRPr lang="en-US" sz="6400" b="1" i="0" kern="1200" spc="0" baseline="0">
                <a:ln w="3175">
                  <a:noFill/>
                </a:ln>
                <a:solidFill>
                  <a:schemeClr val="accent1"/>
                </a:solidFill>
                <a:latin typeface="Raleway-v4020 Regular"/>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a:t>Success</a:t>
            </a:r>
          </a:p>
        </p:txBody>
      </p:sp>
      <p:sp>
        <p:nvSpPr>
          <p:cNvPr id="12" name="Content Placeholder 12">
            <a:extLst>
              <a:ext uri="{FF2B5EF4-FFF2-40B4-BE49-F238E27FC236}">
                <a16:creationId xmlns:a16="http://schemas.microsoft.com/office/drawing/2014/main" id="{D72EBE27-3521-9C43-8B90-739EF026AF1A}"/>
              </a:ext>
            </a:extLst>
          </p:cNvPr>
          <p:cNvSpPr>
            <a:spLocks noGrp="1"/>
          </p:cNvSpPr>
          <p:nvPr>
            <p:ph sz="quarter" idx="12" hasCustomPrompt="1"/>
          </p:nvPr>
        </p:nvSpPr>
        <p:spPr>
          <a:xfrm>
            <a:off x="1671638" y="7075507"/>
            <a:ext cx="12200944" cy="857879"/>
          </a:xfrm>
          <a:prstGeom prst="rect">
            <a:avLst/>
          </a:prstGeom>
        </p:spPr>
        <p:txBody>
          <a:bodyPr anchor="ctr">
            <a:normAutofit/>
          </a:bodyPr>
          <a:lstStyle>
            <a:lvl1pPr marL="121917" indent="0" algn="l">
              <a:spcBef>
                <a:spcPts val="800"/>
              </a:spcBef>
              <a:buNone/>
              <a:defRPr sz="2800" i="0" baseline="0">
                <a:solidFill>
                  <a:schemeClr val="tx2"/>
                </a:solidFill>
              </a:defRPr>
            </a:lvl1pPr>
            <a:lvl2pPr>
              <a:defRPr i="0"/>
            </a:lvl2pPr>
            <a:lvl3pPr>
              <a:defRPr i="0"/>
            </a:lvl3pPr>
            <a:lvl4pPr>
              <a:defRPr i="0"/>
            </a:lvl4pPr>
          </a:lstStyle>
          <a:p>
            <a:pPr lvl="0"/>
            <a:r>
              <a:rPr lang="en-US" dirty="0"/>
              <a:t>Click to edit Master text styles</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vie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0CFCC48-02E8-484D-9B85-1DC4FB2B36FE}"/>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REVIEW</a:t>
            </a: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i="0"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B76F97-7FF7-DA4E-B6DB-C4FDF6F68B4F}"/>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i="0"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AAF706-D63D-554C-939A-0810DFEF0860}"/>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REFERENCE</a:t>
            </a: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i="0"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a:t>Click to edit Master title style</a:t>
            </a:r>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578595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lvl1pPr>
              <a:defRPr b="1" i="0"/>
            </a:lvl1pPr>
          </a:lstStyle>
          <a:p>
            <a:r>
              <a:rPr lang="en-US" dirty="0"/>
              <a:t>Click to edit Master title style</a:t>
            </a:r>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i="0">
                <a:solidFill>
                  <a:srgbClr val="FFFFFF"/>
                </a:solidFill>
                <a:latin typeface="Courier New Bold" panose="02070309020205020404" pitchFamily="49" charset="0"/>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i="0">
                <a:solidFill>
                  <a:schemeClr val="bg1"/>
                </a:solidFill>
                <a:latin typeface="Courier New Bold" panose="02070309020205020404" pitchFamily="49" charset="0"/>
                <a:cs typeface="Courier New"/>
              </a:defRPr>
            </a:lvl1pPr>
          </a:lstStyle>
          <a:p>
            <a:pPr lvl="0"/>
            <a:r>
              <a:rPr lang="en-US" dirty="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870" b="1" i="0"/>
            </a:lvl1pPr>
          </a:lstStyle>
          <a:p>
            <a:r>
              <a:rPr lang="en-US" dirty="0"/>
              <a:t>Click to edit Master title style</a:t>
            </a:r>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i="0" baseline="0">
                <a:solidFill>
                  <a:schemeClr val="bg1"/>
                </a:solidFill>
                <a:latin typeface="Courier New Bold"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i="0">
                <a:solidFill>
                  <a:schemeClr val="bg1"/>
                </a:solidFill>
                <a:latin typeface="Courier New Bold" panose="02070309020205020404" pitchFamily="49" charset="0"/>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i="0" baseline="0">
                <a:solidFill>
                  <a:schemeClr val="bg1"/>
                </a:solidFill>
                <a:latin typeface="Courier New Bold"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b="1" i="0"/>
            </a:lvl1pPr>
          </a:lstStyle>
          <a:p>
            <a:r>
              <a:rPr lang="en-US" dirty="0"/>
              <a:t>Click to edit Master title style</a:t>
            </a:r>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i="0">
                <a:latin typeface="Courier New Bold"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i="0">
                <a:latin typeface="Courier New Bold"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a:lvl1pPr>
          </a:lstStyle>
          <a:p>
            <a:r>
              <a:rPr lang="en-US" dirty="0"/>
              <a:t>Click to edit Master title style</a:t>
            </a:r>
          </a:p>
        </p:txBody>
      </p:sp>
      <p:sp>
        <p:nvSpPr>
          <p:cNvPr id="16" name="Content Placeholder 3"/>
          <p:cNvSpPr>
            <a:spLocks noGrp="1"/>
          </p:cNvSpPr>
          <p:nvPr>
            <p:ph sz="quarter" idx="10" hasCustomPrompt="1"/>
          </p:nvPr>
        </p:nvSpPr>
        <p:spPr>
          <a:xfrm>
            <a:off x="609914" y="1337260"/>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i="0" baseline="0">
                <a:latin typeface="Courier New Bold" panose="02070309020205020404" pitchFamily="49" charset="0"/>
                <a:cs typeface="Courier New" panose="02070309020205020404" pitchFamily="49" charset="0"/>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i="0">
                <a:latin typeface="Courier New Bold"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15326043" y="8136644"/>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a:cxnSpLocks/>
          </p:cNvCxnSpPr>
          <p:nvPr/>
        </p:nvCxnSpPr>
        <p:spPr>
          <a:xfrm flipH="1">
            <a:off x="0" y="8115300"/>
            <a:ext cx="16256000" cy="1"/>
          </a:xfrm>
          <a:prstGeom prst="line">
            <a:avLst/>
          </a:prstGeom>
          <a:ln>
            <a:solidFill>
              <a:schemeClr val="accent1">
                <a:alpha val="50000"/>
              </a:schemeClr>
            </a:solidFill>
          </a:ln>
          <a:effectLst/>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b="0" i="0" dirty="0">
                <a:solidFill>
                  <a:srgbClr val="7D868C"/>
                </a:solidFill>
                <a:latin typeface="Raleway-v4020 Regular"/>
                <a:ea typeface="+mn-ea"/>
                <a:cs typeface="+mn-cs"/>
              </a:rPr>
              <a:t>©</a:t>
            </a:r>
            <a:r>
              <a:rPr lang="is-IS" b="0" i="0" dirty="0">
                <a:solidFill>
                  <a:srgbClr val="7D868C"/>
                </a:solidFill>
                <a:latin typeface="Raleway-v4020 Regular"/>
                <a:ea typeface="+mn-ea"/>
                <a:cs typeface="+mn-cs"/>
              </a:rPr>
              <a:t>2018</a:t>
            </a:r>
            <a:r>
              <a:rPr lang="en-US" b="0" i="0" dirty="0">
                <a:solidFill>
                  <a:srgbClr val="7D868C"/>
                </a:solidFill>
                <a:latin typeface="Raleway-v4020 Regular"/>
                <a:ea typeface="+mn-ea"/>
                <a:cs typeface="+mn-cs"/>
              </a:rPr>
              <a:t> Chef Software Inc</a:t>
            </a:r>
            <a:r>
              <a:rPr lang="en-US" b="0" i="0" dirty="0">
                <a:latin typeface="Raleway-v4020 Regular"/>
                <a:ea typeface="+mn-ea"/>
                <a:cs typeface="+mn-cs"/>
              </a:rPr>
              <a:t>.</a:t>
            </a:r>
          </a:p>
          <a:p>
            <a:pPr defTabSz="1219120" fontAlgn="auto">
              <a:spcBef>
                <a:spcPts val="0"/>
              </a:spcBef>
              <a:spcAft>
                <a:spcPts val="0"/>
              </a:spcAft>
              <a:defRPr/>
            </a:pPr>
            <a:endParaRPr lang="en-US" b="0" i="0" dirty="0">
              <a:latin typeface="Raleway-v4020 Regular"/>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fld id="{F0B79B2F-E1DD-4D43-95B3-EA08C411D807}" type="slidenum">
              <a:rPr lang="en-US" b="0" i="0" smtClean="0">
                <a:solidFill>
                  <a:srgbClr val="7F7F7F"/>
                </a:solidFill>
                <a:latin typeface="Raleway-v4020 Regular"/>
                <a:ea typeface="+mn-ea"/>
                <a:cs typeface="+mn-cs"/>
              </a:rPr>
              <a:pPr algn="ctr" defTabSz="1219120" fontAlgn="auto">
                <a:spcBef>
                  <a:spcPts val="0"/>
                </a:spcBef>
                <a:spcAft>
                  <a:spcPts val="0"/>
                </a:spcAft>
                <a:defRPr/>
              </a:pPr>
              <a:t>‹#›</a:t>
            </a:fld>
            <a:endParaRPr lang="en-US" b="0" i="0" dirty="0">
              <a:solidFill>
                <a:srgbClr val="7F7F7F"/>
              </a:solidFill>
              <a:latin typeface="Raleway-v4020 Regular"/>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50" r:id="rId12"/>
    <p:sldLayoutId id="2147483853" r:id="rId13"/>
    <p:sldLayoutId id="2147483854" r:id="rId14"/>
    <p:sldLayoutId id="2147483866" r:id="rId15"/>
    <p:sldLayoutId id="2147483851" r:id="rId16"/>
    <p:sldLayoutId id="2147483852" r:id="rId17"/>
    <p:sldLayoutId id="2147483843" r:id="rId18"/>
    <p:sldLayoutId id="2147483867" r:id="rId19"/>
  </p:sldLayoutIdLst>
  <p:transition spd="med">
    <p:fade/>
  </p:transition>
  <p:hf hdr="0" dt="0"/>
  <p:txStyles>
    <p:titleStyle>
      <a:lvl1pPr algn="l" defTabSz="1217613" rtl="0" eaLnBrk="1" fontAlgn="base" hangingPunct="1">
        <a:lnSpc>
          <a:spcPct val="90000"/>
        </a:lnSpc>
        <a:spcBef>
          <a:spcPct val="0"/>
        </a:spcBef>
        <a:spcAft>
          <a:spcPct val="0"/>
        </a:spcAft>
        <a:defRPr lang="en-US" sz="5800" b="1" i="0" kern="1200" dirty="0">
          <a:ln w="3175">
            <a:noFill/>
          </a:ln>
          <a:solidFill>
            <a:schemeClr val="accent1"/>
          </a:solidFill>
          <a:latin typeface="Raleway-v4020 Regular"/>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b="0" i="0" kern="1200">
          <a:solidFill>
            <a:srgbClr val="3E4346"/>
          </a:solidFill>
          <a:latin typeface="Raleway-v4020 Regular"/>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b="0" i="0" kern="1200">
          <a:solidFill>
            <a:srgbClr val="3E4346"/>
          </a:solidFill>
          <a:latin typeface="Raleway-v4020 Regular"/>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b="0" i="0" kern="1200">
          <a:solidFill>
            <a:srgbClr val="3E4346"/>
          </a:solidFill>
          <a:latin typeface="Raleway-v4020 Regular"/>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112" userDrawn="1">
          <p15:clr>
            <a:srgbClr val="F26B43"/>
          </p15:clr>
        </p15:guide>
        <p15:guide id="2" pos="51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3" Type="http://schemas.openxmlformats.org/officeDocument/2006/relationships/hyperlink" Target="http://localhost:8000/scans" TargetMode="External"/><Relationship Id="rId2" Type="http://schemas.openxmlformats.org/officeDocument/2006/relationships/notesSlide" Target="../notesSlides/notesSlide106.xml"/><Relationship Id="rId1" Type="http://schemas.openxmlformats.org/officeDocument/2006/relationships/slideLayout" Target="../slideLayouts/slideLayout12.xml"/><Relationship Id="rId4" Type="http://schemas.openxmlformats.org/officeDocument/2006/relationships/hyperlink" Target="http://localhost:8000/scans/ID"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hyperlink" Target="http://localhost:8000/scans" TargetMode="External"/><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hyperlink" Target="http://localhost:8000/scans/ID"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kitchen.ci/docs/getting-started/kitchen-yml" TargetMode="External"/><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hyperlink" Target="http://yaml.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3" Type="http://schemas.openxmlformats.org/officeDocument/2006/relationships/hyperlink" Target="http://localhost:8000/scans" TargetMode="External"/><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hyperlink" Target="http://localhost:8000/scans/ID"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A33B6F-7A7D-6145-92DC-4B548D6A2FEE}"/>
              </a:ext>
            </a:extLst>
          </p:cNvPr>
          <p:cNvSpPr>
            <a:spLocks noGrp="1"/>
          </p:cNvSpPr>
          <p:nvPr>
            <p:ph type="body" sz="quarter" idx="12"/>
          </p:nvPr>
        </p:nvSpPr>
        <p:spPr/>
        <p:txBody>
          <a:bodyPr anchor="ctr"/>
          <a:lstStyle/>
          <a:p>
            <a:pPr algn="ctr"/>
            <a:r>
              <a:rPr lang="en-US" sz="8000" dirty="0"/>
              <a:t>Running with Scissors</a:t>
            </a:r>
          </a:p>
        </p:txBody>
      </p:sp>
    </p:spTree>
    <p:extLst>
      <p:ext uri="{BB962C8B-B14F-4D97-AF65-F5344CB8AC3E}">
        <p14:creationId xmlns:p14="http://schemas.microsoft.com/office/powerpoint/2010/main" val="3731927787"/>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a:off x="12122182" y="456178"/>
            <a:ext cx="4126893" cy="3496395"/>
          </a:xfrm>
          <a:prstGeom prst="rect">
            <a:avLst/>
          </a:prstGeom>
        </p:spPr>
      </p:pic>
      <p:pic>
        <p:nvPicPr>
          <p:cNvPr id="5" name="Picture 4"/>
          <p:cNvPicPr>
            <a:picLocks noChangeAspect="1"/>
          </p:cNvPicPr>
          <p:nvPr/>
        </p:nvPicPr>
        <p:blipFill>
          <a:blip r:embed="rId4"/>
          <a:stretch>
            <a:fillRect/>
          </a:stretch>
        </p:blipFill>
        <p:spPr>
          <a:xfrm>
            <a:off x="-135969" y="460184"/>
            <a:ext cx="3007335" cy="3492389"/>
          </a:xfrm>
          <a:prstGeom prst="rect">
            <a:avLst/>
          </a:prstGeom>
          <a:noFill/>
        </p:spPr>
      </p:pic>
      <p:pic>
        <p:nvPicPr>
          <p:cNvPr id="20" name="Picture 19"/>
          <p:cNvPicPr>
            <a:picLocks noChangeAspect="1"/>
          </p:cNvPicPr>
          <p:nvPr/>
        </p:nvPicPr>
        <p:blipFill>
          <a:blip r:embed="rId5"/>
          <a:stretch>
            <a:fillRect/>
          </a:stretch>
        </p:blipFill>
        <p:spPr>
          <a:xfrm>
            <a:off x="3316268" y="477386"/>
            <a:ext cx="5851055" cy="3494380"/>
          </a:xfrm>
          <a:prstGeom prst="rect">
            <a:avLst/>
          </a:prstGeom>
          <a:noFill/>
        </p:spPr>
      </p:pic>
      <p:pic>
        <p:nvPicPr>
          <p:cNvPr id="35" name="Picture 34"/>
          <p:cNvPicPr>
            <a:picLocks noChangeAspect="1"/>
          </p:cNvPicPr>
          <p:nvPr/>
        </p:nvPicPr>
        <p:blipFill>
          <a:blip r:embed="rId6"/>
          <a:stretch>
            <a:fillRect/>
          </a:stretch>
        </p:blipFill>
        <p:spPr>
          <a:xfrm>
            <a:off x="9276505" y="477386"/>
            <a:ext cx="3490397" cy="3490397"/>
          </a:xfrm>
          <a:prstGeom prst="rect">
            <a:avLst/>
          </a:prstGeom>
          <a:effectLst>
            <a:glow rad="63500">
              <a:schemeClr val="bg2">
                <a:alpha val="40000"/>
              </a:schemeClr>
            </a:glow>
          </a:effectLst>
        </p:spPr>
      </p:pic>
      <p:sp>
        <p:nvSpPr>
          <p:cNvPr id="9" name="Rectangle 8"/>
          <p:cNvSpPr/>
          <p:nvPr/>
        </p:nvSpPr>
        <p:spPr bwMode="auto">
          <a:xfrm>
            <a:off x="0" y="13648"/>
            <a:ext cx="9167323" cy="3967783"/>
          </a:xfrm>
          <a:prstGeom prst="rect">
            <a:avLst/>
          </a:prstGeom>
          <a:solidFill>
            <a:schemeClr val="bg1">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cxnSp>
        <p:nvCxnSpPr>
          <p:cNvPr id="12" name="Elbow Connector 11"/>
          <p:cNvCxnSpPr/>
          <p:nvPr/>
        </p:nvCxnSpPr>
        <p:spPr>
          <a:xfrm>
            <a:off x="8693624" y="1160060"/>
            <a:ext cx="2156346" cy="1269241"/>
          </a:xfrm>
          <a:prstGeom prst="bentConnector3">
            <a:avLst/>
          </a:prstGeom>
          <a:ln>
            <a:solidFill>
              <a:schemeClr val="accent1"/>
            </a:solidFill>
          </a:ln>
          <a:effectLst>
            <a:glow rad="63500">
              <a:schemeClr val="accent1">
                <a:satMod val="175000"/>
                <a:alpha val="40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10" name="Parallelogram 9"/>
          <p:cNvSpPr/>
          <p:nvPr/>
        </p:nvSpPr>
        <p:spPr bwMode="auto">
          <a:xfrm>
            <a:off x="4271749" y="477386"/>
            <a:ext cx="5868538" cy="1599064"/>
          </a:xfrm>
          <a:prstGeom prst="parallelogram">
            <a:avLst/>
          </a:prstGeom>
          <a:solidFill>
            <a:schemeClr val="accent1"/>
          </a:solidFill>
          <a:ln>
            <a:noFill/>
            <a:headEnd type="none" w="med" len="med"/>
            <a:tailEnd type="none" w="med" len="med"/>
          </a:ln>
          <a:effectLst>
            <a:glow rad="63500">
              <a:schemeClr val="accent1">
                <a:satMod val="175000"/>
                <a:alpha val="40000"/>
              </a:scheme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800" i="1" dirty="0">
                <a:gradFill>
                  <a:gsLst>
                    <a:gs pos="0">
                      <a:srgbClr val="FFFFFF"/>
                    </a:gs>
                    <a:gs pos="100000">
                      <a:srgbClr val="FFFFFF"/>
                    </a:gs>
                  </a:gsLst>
                  <a:lin ang="5400000" scaled="0"/>
                </a:gradFill>
              </a:rPr>
              <a:t>Lord Vader, the DEATH STAR is complete. We </a:t>
            </a:r>
            <a:r>
              <a:rPr lang="en-US" sz="2800" i="1" dirty="0" err="1">
                <a:gradFill>
                  <a:gsLst>
                    <a:gs pos="0">
                      <a:srgbClr val="FFFFFF"/>
                    </a:gs>
                    <a:gs pos="100000">
                      <a:srgbClr val="FFFFFF"/>
                    </a:gs>
                  </a:gsLst>
                  <a:lin ang="5400000" scaled="0"/>
                </a:gradFill>
              </a:rPr>
              <a:t>scienced</a:t>
            </a:r>
            <a:r>
              <a:rPr lang="en-US" sz="2800" i="1" dirty="0">
                <a:gradFill>
                  <a:gsLst>
                    <a:gs pos="0">
                      <a:srgbClr val="FFFFFF"/>
                    </a:gs>
                    <a:gs pos="100000">
                      <a:srgbClr val="FFFFFF"/>
                    </a:gs>
                  </a:gsLst>
                  <a:lin ang="5400000" scaled="0"/>
                </a:gradFill>
              </a:rPr>
              <a:t> the shit out of it!</a:t>
            </a:r>
          </a:p>
        </p:txBody>
      </p:sp>
      <p:sp>
        <p:nvSpPr>
          <p:cNvPr id="15" name="TextBox 14"/>
          <p:cNvSpPr txBox="1"/>
          <p:nvPr/>
        </p:nvSpPr>
        <p:spPr bwMode="white">
          <a:xfrm>
            <a:off x="3317165" y="6059606"/>
            <a:ext cx="9676262" cy="914400"/>
          </a:xfrm>
          <a:prstGeom prst="rect">
            <a:avLst/>
          </a:prstGeom>
        </p:spPr>
        <p:txBody>
          <a:bodyPr vert="horz" wrap="none" lIns="91440" tIns="91440" rIns="91440" bIns="91440" rtlCol="0">
            <a:normAutofit/>
          </a:bodyPr>
          <a:lstStyle/>
          <a:p>
            <a:pPr algn="ctr"/>
            <a:r>
              <a:rPr lang="en-US" sz="4400" dirty="0">
                <a:latin typeface="Raleway-v4020" pitchFamily="2" charset="77"/>
              </a:rPr>
              <a:t>Presented by ....</a:t>
            </a:r>
          </a:p>
        </p:txBody>
      </p:sp>
    </p:spTree>
    <p:extLst>
      <p:ext uri="{BB962C8B-B14F-4D97-AF65-F5344CB8AC3E}">
        <p14:creationId xmlns:p14="http://schemas.microsoft.com/office/powerpoint/2010/main" val="2764054153"/>
      </p:ext>
    </p:extLst>
  </p:cSld>
  <p:clrMapOvr>
    <a:masterClrMapping/>
  </p:clrMapOvr>
  <p:transitio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Second Web Service</a:t>
            </a:r>
          </a:p>
        </p:txBody>
      </p:sp>
      <p:sp>
        <p:nvSpPr>
          <p:cNvPr id="3" name="Content Placeholder 2">
            <a:extLst>
              <a:ext uri="{FF2B5EF4-FFF2-40B4-BE49-F238E27FC236}">
                <a16:creationId xmlns:a16="http://schemas.microsoft.com/office/drawing/2014/main" id="{81F6D27B-BAA4-0842-812A-A6A1303A31B4}"/>
              </a:ext>
            </a:extLst>
          </p:cNvPr>
          <p:cNvSpPr>
            <a:spLocks noGrp="1"/>
          </p:cNvSpPr>
          <p:nvPr>
            <p:ph sz="quarter" idx="11"/>
          </p:nvPr>
        </p:nvSpPr>
        <p:spPr/>
        <p:txBody>
          <a:bodyPr anchor="t"/>
          <a:lstStyle/>
          <a:p>
            <a:r>
              <a:rPr lang="en-US" dirty="0"/>
              <a:t>Converge the cookbook</a:t>
            </a:r>
          </a:p>
          <a:p>
            <a:r>
              <a:rPr lang="en-US" dirty="0"/>
              <a:t>Write tests for the cookbook</a:t>
            </a:r>
          </a:p>
          <a:p>
            <a:r>
              <a:rPr lang="en-US" dirty="0"/>
              <a:t>Execute the tests</a:t>
            </a:r>
          </a:p>
          <a:p>
            <a:endParaRPr lang="en-US" dirty="0"/>
          </a:p>
          <a:p>
            <a:r>
              <a:rPr lang="en-US" dirty="0"/>
              <a:t>Assist, Break it, Explore or Refactor</a:t>
            </a:r>
          </a:p>
        </p:txBody>
      </p:sp>
      <p:sp>
        <p:nvSpPr>
          <p:cNvPr id="4" name="Content Placeholder 3">
            <a:extLst>
              <a:ext uri="{FF2B5EF4-FFF2-40B4-BE49-F238E27FC236}">
                <a16:creationId xmlns:a16="http://schemas.microsoft.com/office/drawing/2014/main" id="{E48B4D25-8A4E-EF4E-81CC-334869FC8F8D}"/>
              </a:ext>
            </a:extLst>
          </p:cNvPr>
          <p:cNvSpPr>
            <a:spLocks noGrp="1"/>
          </p:cNvSpPr>
          <p:nvPr>
            <p:ph sz="quarter" idx="12"/>
          </p:nvPr>
        </p:nvSpPr>
        <p:spPr>
          <a:xfrm>
            <a:off x="1671637" y="7075507"/>
            <a:ext cx="13681251" cy="857879"/>
          </a:xfrm>
        </p:spPr>
        <p:txBody>
          <a:bodyPr/>
          <a:lstStyle/>
          <a:p>
            <a:r>
              <a:rPr lang="en-US" dirty="0"/>
              <a:t>Write at least one test that give you the confidence that the site is working.</a:t>
            </a:r>
          </a:p>
        </p:txBody>
      </p:sp>
    </p:spTree>
    <p:extLst>
      <p:ext uri="{BB962C8B-B14F-4D97-AF65-F5344CB8AC3E}">
        <p14:creationId xmlns:p14="http://schemas.microsoft.com/office/powerpoint/2010/main" val="3834249342"/>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1801958334"/>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6774116"/>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354123514"/>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F617-010A-644F-B1FA-7513A0C08C3F}"/>
              </a:ext>
            </a:extLst>
          </p:cNvPr>
          <p:cNvSpPr>
            <a:spLocks noGrp="1"/>
          </p:cNvSpPr>
          <p:nvPr>
            <p:ph type="title"/>
          </p:nvPr>
        </p:nvSpPr>
        <p:spPr/>
        <p:txBody>
          <a:bodyPr/>
          <a:lstStyle/>
          <a:p>
            <a:r>
              <a:rPr lang="en-US" dirty="0"/>
              <a:t>Break</a:t>
            </a:r>
          </a:p>
        </p:txBody>
      </p:sp>
      <p:sp>
        <p:nvSpPr>
          <p:cNvPr id="3" name="Text Placeholder 2">
            <a:extLst>
              <a:ext uri="{FF2B5EF4-FFF2-40B4-BE49-F238E27FC236}">
                <a16:creationId xmlns:a16="http://schemas.microsoft.com/office/drawing/2014/main" id="{824CC64A-0673-D741-8585-E5D559D41B7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50677679"/>
      </p:ext>
    </p:extLst>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628536337"/>
      </p:ext>
    </p:extLst>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Test Duplication</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Both of these web services share a common interface even if the implementation differs. If a third implementation of the site were to appear you would find yourself repeating yourself again.</a:t>
            </a:r>
          </a:p>
        </p:txBody>
      </p:sp>
    </p:spTree>
    <p:extLst>
      <p:ext uri="{BB962C8B-B14F-4D97-AF65-F5344CB8AC3E}">
        <p14:creationId xmlns:p14="http://schemas.microsoft.com/office/powerpoint/2010/main" val="839263020"/>
      </p:ext>
    </p:extLst>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775265209"/>
      </p:ext>
    </p:extLst>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Initializing an </a:t>
            </a:r>
            <a:r>
              <a:rPr lang="en-US" dirty="0" err="1"/>
              <a:t>InSpec</a:t>
            </a:r>
            <a:r>
              <a:rPr lang="en-US" dirty="0"/>
              <a:t> profile</a:t>
            </a:r>
          </a:p>
          <a:p>
            <a:r>
              <a:rPr lang="en-US" dirty="0"/>
              <a:t>Using a </a:t>
            </a:r>
            <a:r>
              <a:rPr lang="en-US" dirty="0" err="1"/>
              <a:t>InSpec</a:t>
            </a:r>
            <a:r>
              <a:rPr lang="en-US" dirty="0"/>
              <a:t> profile within Test Kitchen</a:t>
            </a:r>
          </a:p>
          <a:p>
            <a:r>
              <a:rPr lang="en-US" dirty="0"/>
              <a:t>Conditionally executing controls</a:t>
            </a:r>
          </a:p>
          <a:p>
            <a:endParaRPr lang="en-US" dirty="0"/>
          </a:p>
        </p:txBody>
      </p:sp>
    </p:spTree>
    <p:extLst>
      <p:ext uri="{BB962C8B-B14F-4D97-AF65-F5344CB8AC3E}">
        <p14:creationId xmlns:p14="http://schemas.microsoft.com/office/powerpoint/2010/main" val="2378552646"/>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49761579"/>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a:off x="12122182" y="456178"/>
            <a:ext cx="4126893" cy="3496395"/>
          </a:xfrm>
          <a:prstGeom prst="rect">
            <a:avLst/>
          </a:prstGeom>
        </p:spPr>
      </p:pic>
      <p:pic>
        <p:nvPicPr>
          <p:cNvPr id="5" name="Picture 4"/>
          <p:cNvPicPr>
            <a:picLocks noChangeAspect="1"/>
          </p:cNvPicPr>
          <p:nvPr/>
        </p:nvPicPr>
        <p:blipFill>
          <a:blip r:embed="rId4"/>
          <a:stretch>
            <a:fillRect/>
          </a:stretch>
        </p:blipFill>
        <p:spPr>
          <a:xfrm>
            <a:off x="-135969" y="460184"/>
            <a:ext cx="3007335" cy="3492389"/>
          </a:xfrm>
          <a:prstGeom prst="rect">
            <a:avLst/>
          </a:prstGeom>
          <a:noFill/>
        </p:spPr>
      </p:pic>
      <p:pic>
        <p:nvPicPr>
          <p:cNvPr id="20" name="Picture 19"/>
          <p:cNvPicPr>
            <a:picLocks noChangeAspect="1"/>
          </p:cNvPicPr>
          <p:nvPr/>
        </p:nvPicPr>
        <p:blipFill>
          <a:blip r:embed="rId5"/>
          <a:stretch>
            <a:fillRect/>
          </a:stretch>
        </p:blipFill>
        <p:spPr>
          <a:xfrm>
            <a:off x="3316268" y="477386"/>
            <a:ext cx="5851055" cy="3494380"/>
          </a:xfrm>
          <a:prstGeom prst="rect">
            <a:avLst/>
          </a:prstGeom>
          <a:noFill/>
        </p:spPr>
      </p:pic>
      <p:pic>
        <p:nvPicPr>
          <p:cNvPr id="35" name="Picture 34"/>
          <p:cNvPicPr>
            <a:picLocks noChangeAspect="1"/>
          </p:cNvPicPr>
          <p:nvPr/>
        </p:nvPicPr>
        <p:blipFill>
          <a:blip r:embed="rId6"/>
          <a:stretch>
            <a:fillRect/>
          </a:stretch>
        </p:blipFill>
        <p:spPr>
          <a:xfrm>
            <a:off x="9276505" y="477386"/>
            <a:ext cx="3490397" cy="3490397"/>
          </a:xfrm>
          <a:prstGeom prst="rect">
            <a:avLst/>
          </a:prstGeom>
          <a:effectLst>
            <a:glow rad="63500">
              <a:schemeClr val="bg2">
                <a:alpha val="40000"/>
              </a:schemeClr>
            </a:glow>
          </a:effectLst>
        </p:spPr>
      </p:pic>
      <p:sp>
        <p:nvSpPr>
          <p:cNvPr id="9" name="Rectangle 8"/>
          <p:cNvSpPr/>
          <p:nvPr/>
        </p:nvSpPr>
        <p:spPr bwMode="auto">
          <a:xfrm>
            <a:off x="0" y="13648"/>
            <a:ext cx="9167323" cy="3967783"/>
          </a:xfrm>
          <a:prstGeom prst="rect">
            <a:avLst/>
          </a:prstGeom>
          <a:solidFill>
            <a:schemeClr val="bg1">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cxnSp>
        <p:nvCxnSpPr>
          <p:cNvPr id="12" name="Elbow Connector 11"/>
          <p:cNvCxnSpPr/>
          <p:nvPr/>
        </p:nvCxnSpPr>
        <p:spPr>
          <a:xfrm>
            <a:off x="8693624" y="1160060"/>
            <a:ext cx="2156346" cy="1269241"/>
          </a:xfrm>
          <a:prstGeom prst="bentConnector3">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5" name="Elbow Connector 24"/>
          <p:cNvCxnSpPr/>
          <p:nvPr/>
        </p:nvCxnSpPr>
        <p:spPr>
          <a:xfrm rot="10800000" flipV="1">
            <a:off x="12579264" y="2293487"/>
            <a:ext cx="1009934" cy="997281"/>
          </a:xfrm>
          <a:prstGeom prst="bentConnector3">
            <a:avLst/>
          </a:prstGeom>
          <a:ln>
            <a:solidFill>
              <a:srgbClr val="7030A0"/>
            </a:solidFill>
          </a:ln>
          <a:effectLst>
            <a:glow rad="101600">
              <a:srgbClr val="7030A0">
                <a:alpha val="40000"/>
              </a:srgb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4" name="Parallelogram 3"/>
          <p:cNvSpPr/>
          <p:nvPr/>
        </p:nvSpPr>
        <p:spPr bwMode="auto">
          <a:xfrm flipH="1">
            <a:off x="8323018" y="2872225"/>
            <a:ext cx="5616433" cy="723331"/>
          </a:xfrm>
          <a:prstGeom prst="parallelogram">
            <a:avLst>
              <a:gd name="adj" fmla="val 51415"/>
            </a:avLst>
          </a:prstGeom>
          <a:solidFill>
            <a:srgbClr val="7030A0"/>
          </a:solidFill>
          <a:ln>
            <a:noFill/>
            <a:headEnd type="none" w="med" len="med"/>
            <a:tailEnd type="none" w="med" len="med"/>
          </a:ln>
          <a:effectLst>
            <a:glow rad="101600">
              <a:srgbClr val="7030A0">
                <a:alpha val="40000"/>
              </a:srgb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i="1" dirty="0">
                <a:gradFill>
                  <a:gsLst>
                    <a:gs pos="0">
                      <a:srgbClr val="FFFFFF"/>
                    </a:gs>
                    <a:gs pos="100000">
                      <a:srgbClr val="FFFFFF"/>
                    </a:gs>
                  </a:gsLst>
                  <a:lin ang="5400000" scaled="0"/>
                </a:gradFill>
              </a:rPr>
              <a:t>Did anyone write tests? I don't want any vulnerabilities!</a:t>
            </a:r>
            <a:endParaRPr lang="en-US" sz="2400" i="1" dirty="0">
              <a:gradFill>
                <a:gsLst>
                  <a:gs pos="0">
                    <a:srgbClr val="FFFFFF"/>
                  </a:gs>
                  <a:gs pos="100000">
                    <a:srgbClr val="FFFFFF"/>
                  </a:gs>
                </a:gsLst>
                <a:lin ang="5400000" scaled="0"/>
              </a:gradFill>
            </a:endParaRPr>
          </a:p>
        </p:txBody>
      </p:sp>
      <p:sp>
        <p:nvSpPr>
          <p:cNvPr id="18" name="Parallelogram 17">
            <a:extLst>
              <a:ext uri="{FF2B5EF4-FFF2-40B4-BE49-F238E27FC236}">
                <a16:creationId xmlns:a16="http://schemas.microsoft.com/office/drawing/2014/main" id="{6EF79EB4-C71D-0F42-BA59-97688875F18E}"/>
              </a:ext>
            </a:extLst>
          </p:cNvPr>
          <p:cNvSpPr/>
          <p:nvPr/>
        </p:nvSpPr>
        <p:spPr bwMode="auto">
          <a:xfrm>
            <a:off x="4271749" y="477386"/>
            <a:ext cx="5868538" cy="1599064"/>
          </a:xfrm>
          <a:prstGeom prst="parallelogram">
            <a:avLst/>
          </a:prstGeom>
          <a:solidFill>
            <a:schemeClr val="accent1"/>
          </a:solidFill>
          <a:ln>
            <a:noFill/>
            <a:headEnd type="none" w="med" len="med"/>
            <a:tailEnd type="none" w="med" len="med"/>
          </a:ln>
          <a:effectLst>
            <a:glow rad="63500">
              <a:schemeClr val="accent1">
                <a:satMod val="175000"/>
                <a:alpha val="40000"/>
              </a:scheme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800" i="1" dirty="0">
                <a:gradFill>
                  <a:gsLst>
                    <a:gs pos="0">
                      <a:srgbClr val="FFFFFF"/>
                    </a:gs>
                    <a:gs pos="100000">
                      <a:srgbClr val="FFFFFF"/>
                    </a:gs>
                  </a:gsLst>
                  <a:lin ang="5400000" scaled="0"/>
                </a:gradFill>
              </a:rPr>
              <a:t>Lord Vader, the DEATH STAR is complete. We </a:t>
            </a:r>
            <a:r>
              <a:rPr lang="en-US" sz="2800" i="1" dirty="0" err="1">
                <a:gradFill>
                  <a:gsLst>
                    <a:gs pos="0">
                      <a:srgbClr val="FFFFFF"/>
                    </a:gs>
                    <a:gs pos="100000">
                      <a:srgbClr val="FFFFFF"/>
                    </a:gs>
                  </a:gsLst>
                  <a:lin ang="5400000" scaled="0"/>
                </a:gradFill>
              </a:rPr>
              <a:t>scienced</a:t>
            </a:r>
            <a:r>
              <a:rPr lang="en-US" sz="2800" i="1" dirty="0">
                <a:gradFill>
                  <a:gsLst>
                    <a:gs pos="0">
                      <a:srgbClr val="FFFFFF"/>
                    </a:gs>
                    <a:gs pos="100000">
                      <a:srgbClr val="FFFFFF"/>
                    </a:gs>
                  </a:gsLst>
                  <a:lin ang="5400000" scaled="0"/>
                </a:gradFill>
              </a:rPr>
              <a:t> the shit out of it!</a:t>
            </a:r>
          </a:p>
        </p:txBody>
      </p:sp>
      <p:grpSp>
        <p:nvGrpSpPr>
          <p:cNvPr id="6" name="Group 5">
            <a:extLst>
              <a:ext uri="{FF2B5EF4-FFF2-40B4-BE49-F238E27FC236}">
                <a16:creationId xmlns:a16="http://schemas.microsoft.com/office/drawing/2014/main" id="{DCB853C0-161E-B74D-95F2-6FDA39106D6B}"/>
              </a:ext>
            </a:extLst>
          </p:cNvPr>
          <p:cNvGrpSpPr/>
          <p:nvPr/>
        </p:nvGrpSpPr>
        <p:grpSpPr>
          <a:xfrm>
            <a:off x="4274041" y="4546522"/>
            <a:ext cx="7740159" cy="3419435"/>
            <a:chOff x="5964199" y="4492497"/>
            <a:chExt cx="6356954" cy="2808365"/>
          </a:xfrm>
        </p:grpSpPr>
        <p:sp>
          <p:nvSpPr>
            <p:cNvPr id="22" name="Round Diagonal Corner Rectangle 21">
              <a:extLst>
                <a:ext uri="{FF2B5EF4-FFF2-40B4-BE49-F238E27FC236}">
                  <a16:creationId xmlns:a16="http://schemas.microsoft.com/office/drawing/2014/main" id="{051D2B72-D9A5-4F49-8418-113B35B3164F}"/>
                </a:ext>
              </a:extLst>
            </p:cNvPr>
            <p:cNvSpPr/>
            <p:nvPr/>
          </p:nvSpPr>
          <p:spPr bwMode="auto">
            <a:xfrm>
              <a:off x="5967828" y="6571281"/>
              <a:ext cx="6353325" cy="729581"/>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defTabSz="914099"/>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a:t>
              </a:r>
              <a:r>
                <a:rPr lang="en-US" sz="3600" b="1" dirty="0" err="1">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burtlo</a:t>
              </a:r>
              <a:endPar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sp>
          <p:nvSpPr>
            <p:cNvPr id="23" name="TextBox 22">
              <a:extLst>
                <a:ext uri="{FF2B5EF4-FFF2-40B4-BE49-F238E27FC236}">
                  <a16:creationId xmlns:a16="http://schemas.microsoft.com/office/drawing/2014/main" id="{A6866E4F-8923-914C-B2AF-8C62E00E8971}"/>
                </a:ext>
              </a:extLst>
            </p:cNvPr>
            <p:cNvSpPr txBox="1"/>
            <p:nvPr/>
          </p:nvSpPr>
          <p:spPr bwMode="white">
            <a:xfrm>
              <a:off x="5964199" y="5885901"/>
              <a:ext cx="5470608" cy="751905"/>
            </a:xfrm>
            <a:prstGeom prst="rect">
              <a:avLst/>
            </a:prstGeom>
          </p:spPr>
          <p:txBody>
            <a:bodyPr vert="horz" wrap="square" lIns="91440" tIns="91440" rIns="91440" bIns="91440" rtlCol="0">
              <a:normAutofit/>
            </a:bodyPr>
            <a:lstStyle/>
            <a:p>
              <a:r>
                <a:rPr lang="en-US" sz="3600" b="1" dirty="0">
                  <a:solidFill>
                    <a:schemeClr val="accent1"/>
                  </a:solidFill>
                  <a:latin typeface="Raleway-v4020" pitchFamily="2" charset="77"/>
                </a:rPr>
                <a:t>Franklin Webber</a:t>
              </a:r>
            </a:p>
          </p:txBody>
        </p:sp>
        <p:pic>
          <p:nvPicPr>
            <p:cNvPr id="24" name="Picture 23">
              <a:extLst>
                <a:ext uri="{FF2B5EF4-FFF2-40B4-BE49-F238E27FC236}">
                  <a16:creationId xmlns:a16="http://schemas.microsoft.com/office/drawing/2014/main" id="{E471F727-7EE2-F14D-AF8B-F471B2E5EBD5}"/>
                </a:ext>
              </a:extLst>
            </p:cNvPr>
            <p:cNvPicPr>
              <a:picLocks noChangeAspect="1"/>
            </p:cNvPicPr>
            <p:nvPr/>
          </p:nvPicPr>
          <p:blipFill rotWithShape="1">
            <a:blip r:embed="rId7"/>
            <a:srcRect l="736" t="10437" r="58317"/>
            <a:stretch/>
          </p:blipFill>
          <p:spPr>
            <a:xfrm>
              <a:off x="9722121" y="4492497"/>
              <a:ext cx="2599032" cy="2808365"/>
            </a:xfrm>
            <a:prstGeom prst="rect">
              <a:avLst/>
            </a:prstGeom>
          </p:spPr>
        </p:pic>
      </p:grpSp>
    </p:spTree>
    <p:extLst>
      <p:ext uri="{BB962C8B-B14F-4D97-AF65-F5344CB8AC3E}">
        <p14:creationId xmlns:p14="http://schemas.microsoft.com/office/powerpoint/2010/main" val="1949314800"/>
      </p:ext>
    </p:extLst>
  </p:cSld>
  <p:clrMapOvr>
    <a:masterClrMapping/>
  </p:clrMapOvr>
  <p:transition spd="med">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Re-use with </a:t>
            </a:r>
            <a:r>
              <a:rPr lang="en-US" dirty="0" err="1"/>
              <a:t>InSpec</a:t>
            </a:r>
            <a:r>
              <a:rPr lang="en-US" dirty="0"/>
              <a:t> Profiles</a:t>
            </a:r>
          </a:p>
        </p:txBody>
      </p:sp>
      <p:sp>
        <p:nvSpPr>
          <p:cNvPr id="6" name="Content Placeholder 5">
            <a:extLst>
              <a:ext uri="{FF2B5EF4-FFF2-40B4-BE49-F238E27FC236}">
                <a16:creationId xmlns:a16="http://schemas.microsoft.com/office/drawing/2014/main" id="{7A05A145-1A1B-5B40-BD32-21E6CBA05405}"/>
              </a:ext>
            </a:extLst>
          </p:cNvPr>
          <p:cNvSpPr>
            <a:spLocks noGrp="1"/>
          </p:cNvSpPr>
          <p:nvPr>
            <p:ph sz="quarter" idx="11"/>
          </p:nvPr>
        </p:nvSpPr>
        <p:spPr/>
        <p:txBody>
          <a:bodyPr anchor="t"/>
          <a:lstStyle/>
          <a:p>
            <a:r>
              <a:rPr lang="en-US" dirty="0"/>
              <a:t>Initialize an </a:t>
            </a:r>
            <a:r>
              <a:rPr lang="en-US" dirty="0" err="1"/>
              <a:t>InSpec</a:t>
            </a:r>
            <a:r>
              <a:rPr lang="en-US" dirty="0"/>
              <a:t> profile</a:t>
            </a:r>
          </a:p>
          <a:p>
            <a:r>
              <a:rPr lang="en-US" dirty="0"/>
              <a:t>Populate the </a:t>
            </a:r>
            <a:r>
              <a:rPr lang="en-US" dirty="0" err="1"/>
              <a:t>InSpec</a:t>
            </a:r>
            <a:r>
              <a:rPr lang="en-US" dirty="0"/>
              <a:t> profile with your controls</a:t>
            </a:r>
          </a:p>
          <a:p>
            <a:r>
              <a:rPr lang="en-US" dirty="0"/>
              <a:t>Set framework specific controls </a:t>
            </a:r>
            <a:r>
              <a:rPr lang="en-US"/>
              <a:t>as conditional</a:t>
            </a:r>
            <a:endParaRPr lang="en-US" dirty="0"/>
          </a:p>
          <a:p>
            <a:endParaRPr lang="en-US" dirty="0"/>
          </a:p>
          <a:p>
            <a:endParaRPr lang="en-US" dirty="0"/>
          </a:p>
        </p:txBody>
      </p:sp>
      <p:sp>
        <p:nvSpPr>
          <p:cNvPr id="7" name="Content Placeholder 6">
            <a:extLst>
              <a:ext uri="{FF2B5EF4-FFF2-40B4-BE49-F238E27FC236}">
                <a16:creationId xmlns:a16="http://schemas.microsoft.com/office/drawing/2014/main" id="{D766E507-6715-5949-A496-A9656EE4F4E1}"/>
              </a:ext>
            </a:extLst>
          </p:cNvPr>
          <p:cNvSpPr>
            <a:spLocks noGrp="1"/>
          </p:cNvSpPr>
          <p:nvPr>
            <p:ph sz="quarter" idx="12"/>
          </p:nvPr>
        </p:nvSpPr>
        <p:spPr>
          <a:xfrm>
            <a:off x="1671638" y="7075507"/>
            <a:ext cx="12200944" cy="857879"/>
          </a:xfrm>
        </p:spPr>
        <p:txBody>
          <a:bodyPr/>
          <a:lstStyle/>
          <a:p>
            <a:r>
              <a:rPr lang="en-US" dirty="0"/>
              <a:t>Both web service cookbooks are verified by an </a:t>
            </a:r>
            <a:r>
              <a:rPr lang="en-US" dirty="0" err="1"/>
              <a:t>InSpec</a:t>
            </a:r>
            <a:r>
              <a:rPr lang="en-US"/>
              <a:t> profile </a:t>
            </a:r>
            <a:endParaRPr lang="en-US" dirty="0"/>
          </a:p>
        </p:txBody>
      </p:sp>
    </p:spTree>
    <p:extLst>
      <p:ext uri="{BB962C8B-B14F-4D97-AF65-F5344CB8AC3E}">
        <p14:creationId xmlns:p14="http://schemas.microsoft.com/office/powerpoint/2010/main" val="1524429244"/>
      </p:ext>
    </p:extLst>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684085736"/>
      </p:ext>
    </p:extLst>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24418945"/>
      </p:ext>
    </p:extLst>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Re-use with </a:t>
            </a:r>
            <a:r>
              <a:rPr lang="en-US" dirty="0" err="1"/>
              <a:t>InSpec</a:t>
            </a:r>
            <a:r>
              <a:rPr lang="en-US"/>
              <a:t> Profiles</a:t>
            </a:r>
            <a:endParaRPr lang="en-US" dirty="0"/>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1631114090"/>
      </p:ext>
    </p:extLst>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F617-010A-644F-B1FA-7513A0C08C3F}"/>
              </a:ext>
            </a:extLst>
          </p:cNvPr>
          <p:cNvSpPr>
            <a:spLocks noGrp="1"/>
          </p:cNvSpPr>
          <p:nvPr>
            <p:ph type="title"/>
          </p:nvPr>
        </p:nvSpPr>
        <p:spPr/>
        <p:txBody>
          <a:bodyPr/>
          <a:lstStyle/>
          <a:p>
            <a:r>
              <a:rPr lang="en-US" dirty="0"/>
              <a:t>Break</a:t>
            </a:r>
          </a:p>
        </p:txBody>
      </p:sp>
      <p:sp>
        <p:nvSpPr>
          <p:cNvPr id="3" name="Text Placeholder 2">
            <a:extLst>
              <a:ext uri="{FF2B5EF4-FFF2-40B4-BE49-F238E27FC236}">
                <a16:creationId xmlns:a16="http://schemas.microsoft.com/office/drawing/2014/main" id="{824CC64A-0673-D741-8585-E5D559D41B7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20719837"/>
      </p:ext>
    </p:extLst>
  </p:cSld>
  <p:clrMapOvr>
    <a:masterClrMapping/>
  </p:clrMapOvr>
  <p:transitio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460299528"/>
      </p:ext>
    </p:extLst>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Web Service</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The web service launches a website that accepts JSON payloads.</a:t>
            </a:r>
          </a:p>
          <a:p>
            <a:endParaRPr lang="en-US" dirty="0"/>
          </a:p>
          <a:p>
            <a:r>
              <a:rPr lang="en-US" dirty="0"/>
              <a:t>GET </a:t>
            </a:r>
            <a:r>
              <a:rPr lang="en-US" dirty="0">
                <a:hlinkClick r:id="rId3"/>
              </a:rPr>
              <a:t>http://localhost:8000/scans</a:t>
            </a:r>
            <a:endParaRPr lang="en-US" dirty="0"/>
          </a:p>
          <a:p>
            <a:r>
              <a:rPr lang="en-US" dirty="0"/>
              <a:t>POST </a:t>
            </a:r>
            <a:r>
              <a:rPr lang="en-US" dirty="0">
                <a:hlinkClick r:id="rId3"/>
              </a:rPr>
              <a:t>http://localhost:8000/scans</a:t>
            </a:r>
            <a:r>
              <a:rPr lang="en-US" dirty="0"/>
              <a:t> with JSON payload</a:t>
            </a:r>
          </a:p>
          <a:p>
            <a:r>
              <a:rPr lang="en-US" dirty="0"/>
              <a:t>GET </a:t>
            </a:r>
            <a:r>
              <a:rPr lang="en-US" dirty="0">
                <a:hlinkClick r:id="rId4"/>
              </a:rPr>
              <a:t>http://localhost:8000/scans/ID</a:t>
            </a:r>
            <a:endParaRPr lang="en-US" dirty="0"/>
          </a:p>
          <a:p>
            <a:r>
              <a:rPr lang="en-US" dirty="0"/>
              <a:t>DELETE </a:t>
            </a:r>
            <a:r>
              <a:rPr lang="en-US" dirty="0">
                <a:hlinkClick r:id="rId4"/>
              </a:rPr>
              <a:t>http://localhost:8000/scans/ID</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287889746"/>
      </p:ext>
    </p:extLst>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Rust Application</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rust</a:t>
            </a:r>
          </a:p>
          <a:p>
            <a:r>
              <a:rPr lang="en-US" dirty="0" err="1"/>
              <a:t>rustup</a:t>
            </a:r>
            <a:r>
              <a:rPr lang="en-US" dirty="0"/>
              <a:t> (nightly releases)</a:t>
            </a:r>
          </a:p>
          <a:p>
            <a:r>
              <a:rPr lang="en-US" dirty="0"/>
              <a:t>cargo</a:t>
            </a:r>
          </a:p>
          <a:p>
            <a:r>
              <a:rPr lang="en-US" dirty="0"/>
              <a:t>diesel-cli</a:t>
            </a:r>
          </a:p>
        </p:txBody>
      </p:sp>
    </p:spTree>
    <p:extLst>
      <p:ext uri="{BB962C8B-B14F-4D97-AF65-F5344CB8AC3E}">
        <p14:creationId xmlns:p14="http://schemas.microsoft.com/office/powerpoint/2010/main" val="1916456069"/>
      </p:ext>
    </p:extLst>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094962682"/>
      </p:ext>
    </p:extLst>
  </p:cSld>
  <p:clrMapOvr>
    <a:masterClrMapping/>
  </p:clrMapOvr>
  <p:transitio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Initializing an </a:t>
            </a:r>
            <a:r>
              <a:rPr lang="en-US" dirty="0" err="1"/>
              <a:t>InSpec</a:t>
            </a:r>
            <a:r>
              <a:rPr lang="en-US" dirty="0"/>
              <a:t> profile</a:t>
            </a:r>
          </a:p>
          <a:p>
            <a:r>
              <a:rPr lang="en-US" dirty="0"/>
              <a:t>Using a </a:t>
            </a:r>
            <a:r>
              <a:rPr lang="en-US" dirty="0" err="1"/>
              <a:t>InSpec</a:t>
            </a:r>
            <a:r>
              <a:rPr lang="en-US" dirty="0"/>
              <a:t> profile within Test Kitchen</a:t>
            </a:r>
          </a:p>
          <a:p>
            <a:r>
              <a:rPr lang="en-US" dirty="0"/>
              <a:t>Conditionally executing controls</a:t>
            </a:r>
          </a:p>
          <a:p>
            <a:endParaRPr lang="en-US" dirty="0"/>
          </a:p>
        </p:txBody>
      </p:sp>
    </p:spTree>
    <p:extLst>
      <p:ext uri="{BB962C8B-B14F-4D97-AF65-F5344CB8AC3E}">
        <p14:creationId xmlns:p14="http://schemas.microsoft.com/office/powerpoint/2010/main" val="1667047384"/>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DD9FB0-A196-9546-9F3F-257011C134E7}"/>
              </a:ext>
            </a:extLst>
          </p:cNvPr>
          <p:cNvGrpSpPr/>
          <p:nvPr/>
        </p:nvGrpSpPr>
        <p:grpSpPr>
          <a:xfrm>
            <a:off x="1389939" y="363121"/>
            <a:ext cx="13476121" cy="1974678"/>
            <a:chOff x="1127314" y="5705581"/>
            <a:chExt cx="13476121" cy="1974678"/>
          </a:xfrm>
        </p:grpSpPr>
        <p:sp>
          <p:nvSpPr>
            <p:cNvPr id="31" name="Round Diagonal Corner Rectangle 30">
              <a:extLst>
                <a:ext uri="{FF2B5EF4-FFF2-40B4-BE49-F238E27FC236}">
                  <a16:creationId xmlns:a16="http://schemas.microsoft.com/office/drawing/2014/main" id="{09F31EC0-2B13-2D4E-8C65-B7FED3A0A5C1}"/>
                </a:ext>
              </a:extLst>
            </p:cNvPr>
            <p:cNvSpPr/>
            <p:nvPr/>
          </p:nvSpPr>
          <p:spPr bwMode="auto">
            <a:xfrm>
              <a:off x="1574800" y="6474102"/>
              <a:ext cx="13028635" cy="1206157"/>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188720" tIns="45718" rIns="91436" bIns="45718" numCol="1" rtlCol="0" anchor="ctr" anchorCtr="0" compatLnSpc="1">
              <a:prstTxWarp prst="textNoShape">
                <a:avLst/>
              </a:prstTxWarp>
            </a:bodyPr>
            <a:lstStyle/>
            <a:p>
              <a:pPr defTabSz="914099"/>
              <a:r>
                <a:rPr lang="en-US" sz="3600"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Slack - </a:t>
              </a:r>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a:t>
              </a:r>
              <a:r>
                <a:rPr lang="en-US" sz="3600" b="1" dirty="0" err="1">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running_with_scissors</a:t>
              </a:r>
              <a:endPar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pic>
          <p:nvPicPr>
            <p:cNvPr id="32" name="Picture 31">
              <a:extLst>
                <a:ext uri="{FF2B5EF4-FFF2-40B4-BE49-F238E27FC236}">
                  <a16:creationId xmlns:a16="http://schemas.microsoft.com/office/drawing/2014/main" id="{C8A9B82A-5DD4-6447-B56E-6E4FC5AC4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314" y="5705581"/>
              <a:ext cx="1556145" cy="1630023"/>
            </a:xfrm>
            <a:prstGeom prst="rect">
              <a:avLst/>
            </a:prstGeom>
            <a:effectLst/>
          </p:spPr>
        </p:pic>
      </p:grpSp>
      <p:grpSp>
        <p:nvGrpSpPr>
          <p:cNvPr id="8" name="Group 7">
            <a:extLst>
              <a:ext uri="{FF2B5EF4-FFF2-40B4-BE49-F238E27FC236}">
                <a16:creationId xmlns:a16="http://schemas.microsoft.com/office/drawing/2014/main" id="{9FBACAC8-A18F-E64C-9287-CD5B1B4BEE2F}"/>
              </a:ext>
            </a:extLst>
          </p:cNvPr>
          <p:cNvGrpSpPr/>
          <p:nvPr/>
        </p:nvGrpSpPr>
        <p:grpSpPr>
          <a:xfrm>
            <a:off x="9155571" y="5410384"/>
            <a:ext cx="6973429" cy="2120182"/>
            <a:chOff x="9092601" y="5839601"/>
            <a:chExt cx="6973429" cy="2120182"/>
          </a:xfrm>
        </p:grpSpPr>
        <p:sp>
          <p:nvSpPr>
            <p:cNvPr id="34" name="Round Diagonal Corner Rectangle 33">
              <a:extLst>
                <a:ext uri="{FF2B5EF4-FFF2-40B4-BE49-F238E27FC236}">
                  <a16:creationId xmlns:a16="http://schemas.microsoft.com/office/drawing/2014/main" id="{402E59FB-5F69-154F-AB66-60B9FB3DAC59}"/>
                </a:ext>
              </a:extLst>
            </p:cNvPr>
            <p:cNvSpPr/>
            <p:nvPr/>
          </p:nvSpPr>
          <p:spPr bwMode="auto">
            <a:xfrm>
              <a:off x="9092601" y="7135001"/>
              <a:ext cx="4817317" cy="759211"/>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defTabSz="914099"/>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a:t>
              </a:r>
              <a:r>
                <a:rPr lang="en-US" sz="3600" b="1" dirty="0" err="1">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ned</a:t>
              </a:r>
              <a:endPar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sp>
          <p:nvSpPr>
            <p:cNvPr id="35" name="TextBox 34">
              <a:extLst>
                <a:ext uri="{FF2B5EF4-FFF2-40B4-BE49-F238E27FC236}">
                  <a16:creationId xmlns:a16="http://schemas.microsoft.com/office/drawing/2014/main" id="{766626B4-4A9D-234A-B95C-A7876EC93D22}"/>
                </a:ext>
              </a:extLst>
            </p:cNvPr>
            <p:cNvSpPr txBox="1"/>
            <p:nvPr/>
          </p:nvSpPr>
          <p:spPr bwMode="white">
            <a:xfrm>
              <a:off x="9110661" y="6373001"/>
              <a:ext cx="6955369" cy="751905"/>
            </a:xfrm>
            <a:prstGeom prst="rect">
              <a:avLst/>
            </a:prstGeom>
          </p:spPr>
          <p:txBody>
            <a:bodyPr vert="horz" wrap="square" lIns="91440" tIns="91440" rIns="91440" bIns="91440" rtlCol="0">
              <a:normAutofit/>
            </a:bodyPr>
            <a:lstStyle/>
            <a:p>
              <a:r>
                <a:rPr lang="en-US" sz="3600" b="1" dirty="0">
                  <a:solidFill>
                    <a:schemeClr val="accent1"/>
                  </a:solidFill>
                  <a:latin typeface="Raleway-v4020" pitchFamily="2" charset="77"/>
                </a:rPr>
                <a:t>Ned Harris</a:t>
              </a:r>
            </a:p>
          </p:txBody>
        </p:sp>
        <p:pic>
          <p:nvPicPr>
            <p:cNvPr id="17" name="Picture 16">
              <a:extLst>
                <a:ext uri="{FF2B5EF4-FFF2-40B4-BE49-F238E27FC236}">
                  <a16:creationId xmlns:a16="http://schemas.microsoft.com/office/drawing/2014/main" id="{1AC60010-B8E1-094F-ABC5-CEDA25A59849}"/>
                </a:ext>
              </a:extLst>
            </p:cNvPr>
            <p:cNvPicPr>
              <a:picLocks noChangeAspect="1"/>
            </p:cNvPicPr>
            <p:nvPr/>
          </p:nvPicPr>
          <p:blipFill>
            <a:blip r:embed="rId4"/>
            <a:stretch>
              <a:fillRect/>
            </a:stretch>
          </p:blipFill>
          <p:spPr>
            <a:xfrm>
              <a:off x="12588346" y="5839601"/>
              <a:ext cx="2176272" cy="2120182"/>
            </a:xfrm>
            <a:prstGeom prst="rect">
              <a:avLst/>
            </a:prstGeom>
          </p:spPr>
        </p:pic>
      </p:grpSp>
      <p:grpSp>
        <p:nvGrpSpPr>
          <p:cNvPr id="3" name="Group 2">
            <a:extLst>
              <a:ext uri="{FF2B5EF4-FFF2-40B4-BE49-F238E27FC236}">
                <a16:creationId xmlns:a16="http://schemas.microsoft.com/office/drawing/2014/main" id="{9FA2B59C-15D2-A04F-B1E9-5CF0721F5709}"/>
              </a:ext>
            </a:extLst>
          </p:cNvPr>
          <p:cNvGrpSpPr/>
          <p:nvPr/>
        </p:nvGrpSpPr>
        <p:grpSpPr>
          <a:xfrm>
            <a:off x="1334690" y="2734657"/>
            <a:ext cx="5874882" cy="2211607"/>
            <a:chOff x="1286637" y="3052180"/>
            <a:chExt cx="5874882" cy="2211607"/>
          </a:xfrm>
        </p:grpSpPr>
        <p:sp>
          <p:nvSpPr>
            <p:cNvPr id="20" name="TextBox 19">
              <a:extLst>
                <a:ext uri="{FF2B5EF4-FFF2-40B4-BE49-F238E27FC236}">
                  <a16:creationId xmlns:a16="http://schemas.microsoft.com/office/drawing/2014/main" id="{73570A5C-20CD-5F49-ABFE-DECD84A413ED}"/>
                </a:ext>
              </a:extLst>
            </p:cNvPr>
            <p:cNvSpPr txBox="1"/>
            <p:nvPr/>
          </p:nvSpPr>
          <p:spPr bwMode="white">
            <a:xfrm>
              <a:off x="1286637" y="3670507"/>
              <a:ext cx="5223179" cy="751905"/>
            </a:xfrm>
            <a:prstGeom prst="rect">
              <a:avLst/>
            </a:prstGeom>
          </p:spPr>
          <p:txBody>
            <a:bodyPr vert="horz" wrap="square" lIns="91440" tIns="91440" rIns="91440" bIns="91440" rtlCol="0">
              <a:normAutofit/>
            </a:bodyPr>
            <a:lstStyle/>
            <a:p>
              <a:r>
                <a:rPr lang="en-US" sz="3600" b="1" dirty="0">
                  <a:solidFill>
                    <a:schemeClr val="accent1"/>
                  </a:solidFill>
                  <a:latin typeface="Raleway-v4020" pitchFamily="2" charset="77"/>
                </a:rPr>
                <a:t>Nick </a:t>
              </a:r>
              <a:r>
                <a:rPr lang="en-US" sz="3600" b="1" dirty="0" err="1">
                  <a:solidFill>
                    <a:schemeClr val="accent1"/>
                  </a:solidFill>
                  <a:latin typeface="Raleway-v4020" pitchFamily="2" charset="77"/>
                </a:rPr>
                <a:t>Rycar</a:t>
              </a:r>
              <a:endParaRPr lang="en-US" sz="3600" b="1" dirty="0">
                <a:solidFill>
                  <a:schemeClr val="accent1"/>
                </a:solidFill>
                <a:latin typeface="Raleway-v4020" pitchFamily="2" charset="77"/>
              </a:endParaRPr>
            </a:p>
          </p:txBody>
        </p:sp>
        <p:sp>
          <p:nvSpPr>
            <p:cNvPr id="37" name="Round Diagonal Corner Rectangle 36">
              <a:extLst>
                <a:ext uri="{FF2B5EF4-FFF2-40B4-BE49-F238E27FC236}">
                  <a16:creationId xmlns:a16="http://schemas.microsoft.com/office/drawing/2014/main" id="{CF2A69F5-88AD-5E4C-A03B-76367A342C11}"/>
                </a:ext>
              </a:extLst>
            </p:cNvPr>
            <p:cNvSpPr/>
            <p:nvPr/>
          </p:nvSpPr>
          <p:spPr bwMode="auto">
            <a:xfrm>
              <a:off x="1303375" y="4504576"/>
              <a:ext cx="4817317" cy="759211"/>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defTabSz="914099"/>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a:t>
              </a:r>
              <a:r>
                <a:rPr lang="en-US" sz="3600" b="1" dirty="0" err="1">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nrycar</a:t>
              </a:r>
              <a:endPar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pic>
          <p:nvPicPr>
            <p:cNvPr id="12" name="Picture 11">
              <a:extLst>
                <a:ext uri="{FF2B5EF4-FFF2-40B4-BE49-F238E27FC236}">
                  <a16:creationId xmlns:a16="http://schemas.microsoft.com/office/drawing/2014/main" id="{3A32B942-8129-5D43-874C-B124BDED876D}"/>
                </a:ext>
              </a:extLst>
            </p:cNvPr>
            <p:cNvPicPr>
              <a:picLocks noChangeAspect="1"/>
            </p:cNvPicPr>
            <p:nvPr/>
          </p:nvPicPr>
          <p:blipFill>
            <a:blip r:embed="rId5"/>
            <a:stretch>
              <a:fillRect/>
            </a:stretch>
          </p:blipFill>
          <p:spPr>
            <a:xfrm>
              <a:off x="4949912" y="3052180"/>
              <a:ext cx="2211607" cy="2211607"/>
            </a:xfrm>
            <a:prstGeom prst="rect">
              <a:avLst/>
            </a:prstGeom>
          </p:spPr>
        </p:pic>
      </p:grpSp>
      <p:grpSp>
        <p:nvGrpSpPr>
          <p:cNvPr id="5" name="Group 4">
            <a:extLst>
              <a:ext uri="{FF2B5EF4-FFF2-40B4-BE49-F238E27FC236}">
                <a16:creationId xmlns:a16="http://schemas.microsoft.com/office/drawing/2014/main" id="{BB296EF1-72F4-994C-9D07-72055B859DFD}"/>
              </a:ext>
            </a:extLst>
          </p:cNvPr>
          <p:cNvGrpSpPr/>
          <p:nvPr/>
        </p:nvGrpSpPr>
        <p:grpSpPr>
          <a:xfrm>
            <a:off x="1334690" y="5092590"/>
            <a:ext cx="5948934" cy="2400300"/>
            <a:chOff x="1271720" y="5373806"/>
            <a:chExt cx="5948934" cy="2400300"/>
          </a:xfrm>
        </p:grpSpPr>
        <p:sp>
          <p:nvSpPr>
            <p:cNvPr id="23" name="TextBox 22">
              <a:extLst>
                <a:ext uri="{FF2B5EF4-FFF2-40B4-BE49-F238E27FC236}">
                  <a16:creationId xmlns:a16="http://schemas.microsoft.com/office/drawing/2014/main" id="{E7716C1C-F605-D943-96C4-8447D8B74AB7}"/>
                </a:ext>
              </a:extLst>
            </p:cNvPr>
            <p:cNvSpPr txBox="1"/>
            <p:nvPr/>
          </p:nvSpPr>
          <p:spPr bwMode="white">
            <a:xfrm>
              <a:off x="1271720" y="6225000"/>
              <a:ext cx="5310272" cy="751905"/>
            </a:xfrm>
            <a:prstGeom prst="rect">
              <a:avLst/>
            </a:prstGeom>
          </p:spPr>
          <p:txBody>
            <a:bodyPr vert="horz" wrap="square" lIns="91440" tIns="91440" rIns="91440" bIns="91440" rtlCol="0">
              <a:normAutofit/>
            </a:bodyPr>
            <a:lstStyle/>
            <a:p>
              <a:r>
                <a:rPr lang="en-US" sz="3600" b="1" dirty="0">
                  <a:solidFill>
                    <a:schemeClr val="accent1"/>
                  </a:solidFill>
                  <a:latin typeface="Raleway-v4020" pitchFamily="2" charset="77"/>
                </a:rPr>
                <a:t>Damien O'Neal</a:t>
              </a:r>
            </a:p>
          </p:txBody>
        </p:sp>
        <p:sp>
          <p:nvSpPr>
            <p:cNvPr id="36" name="Round Diagonal Corner Rectangle 35">
              <a:extLst>
                <a:ext uri="{FF2B5EF4-FFF2-40B4-BE49-F238E27FC236}">
                  <a16:creationId xmlns:a16="http://schemas.microsoft.com/office/drawing/2014/main" id="{A99993D6-2BC3-0347-A033-55588F3A8CB9}"/>
                </a:ext>
              </a:extLst>
            </p:cNvPr>
            <p:cNvSpPr/>
            <p:nvPr/>
          </p:nvSpPr>
          <p:spPr bwMode="auto">
            <a:xfrm>
              <a:off x="1310898" y="7014895"/>
              <a:ext cx="4817317" cy="759211"/>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097280" tIns="45718" rIns="91436" bIns="45718" numCol="1" rtlCol="0" anchor="ctr" anchorCtr="0" compatLnSpc="1">
              <a:prstTxWarp prst="textNoShape">
                <a:avLst/>
              </a:prstTxWarp>
            </a:bodyPr>
            <a:lstStyle/>
            <a:p>
              <a:pPr defTabSz="914099"/>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@Damien</a:t>
              </a:r>
            </a:p>
          </p:txBody>
        </p:sp>
        <p:pic>
          <p:nvPicPr>
            <p:cNvPr id="15" name="Picture 14">
              <a:extLst>
                <a:ext uri="{FF2B5EF4-FFF2-40B4-BE49-F238E27FC236}">
                  <a16:creationId xmlns:a16="http://schemas.microsoft.com/office/drawing/2014/main" id="{D65ECF47-69CE-5742-BE3F-569FCBABDC48}"/>
                </a:ext>
              </a:extLst>
            </p:cNvPr>
            <p:cNvPicPr>
              <a:picLocks noChangeAspect="1"/>
            </p:cNvPicPr>
            <p:nvPr/>
          </p:nvPicPr>
          <p:blipFill rotWithShape="1">
            <a:blip r:embed="rId6"/>
            <a:srcRect l="20994" t="-313" r="1055" b="22363"/>
            <a:stretch/>
          </p:blipFill>
          <p:spPr>
            <a:xfrm>
              <a:off x="4921954" y="5373806"/>
              <a:ext cx="2298700" cy="2400300"/>
            </a:xfrm>
            <a:prstGeom prst="rect">
              <a:avLst/>
            </a:prstGeom>
          </p:spPr>
        </p:pic>
      </p:grpSp>
      <p:grpSp>
        <p:nvGrpSpPr>
          <p:cNvPr id="6" name="Group 5">
            <a:extLst>
              <a:ext uri="{FF2B5EF4-FFF2-40B4-BE49-F238E27FC236}">
                <a16:creationId xmlns:a16="http://schemas.microsoft.com/office/drawing/2014/main" id="{6FED85CB-FF79-4C4D-9A51-97B8539D8EE3}"/>
              </a:ext>
            </a:extLst>
          </p:cNvPr>
          <p:cNvGrpSpPr/>
          <p:nvPr/>
        </p:nvGrpSpPr>
        <p:grpSpPr>
          <a:xfrm>
            <a:off x="9155571" y="2884845"/>
            <a:ext cx="6973429" cy="2121408"/>
            <a:chOff x="9092601" y="3166061"/>
            <a:chExt cx="6973429" cy="2121408"/>
          </a:xfrm>
        </p:grpSpPr>
        <p:sp>
          <p:nvSpPr>
            <p:cNvPr id="26" name="TextBox 25">
              <a:extLst>
                <a:ext uri="{FF2B5EF4-FFF2-40B4-BE49-F238E27FC236}">
                  <a16:creationId xmlns:a16="http://schemas.microsoft.com/office/drawing/2014/main" id="{DF51AF34-45C1-1546-A7E0-EC0B5CB94BE0}"/>
                </a:ext>
              </a:extLst>
            </p:cNvPr>
            <p:cNvSpPr txBox="1"/>
            <p:nvPr/>
          </p:nvSpPr>
          <p:spPr bwMode="white">
            <a:xfrm>
              <a:off x="9110661" y="3634200"/>
              <a:ext cx="6955369" cy="751905"/>
            </a:xfrm>
            <a:prstGeom prst="rect">
              <a:avLst/>
            </a:prstGeom>
          </p:spPr>
          <p:txBody>
            <a:bodyPr vert="horz" wrap="square" lIns="91440" tIns="91440" rIns="91440" bIns="91440" rtlCol="0">
              <a:normAutofit/>
            </a:bodyPr>
            <a:lstStyle/>
            <a:p>
              <a:r>
                <a:rPr lang="en-US" sz="3600" b="1" dirty="0">
                  <a:solidFill>
                    <a:schemeClr val="accent1"/>
                  </a:solidFill>
                  <a:latin typeface="Raleway-v4020" pitchFamily="2" charset="77"/>
                </a:rPr>
                <a:t>Galen Emery</a:t>
              </a:r>
            </a:p>
          </p:txBody>
        </p:sp>
        <p:sp>
          <p:nvSpPr>
            <p:cNvPr id="38" name="Round Diagonal Corner Rectangle 37">
              <a:extLst>
                <a:ext uri="{FF2B5EF4-FFF2-40B4-BE49-F238E27FC236}">
                  <a16:creationId xmlns:a16="http://schemas.microsoft.com/office/drawing/2014/main" id="{4AFB2464-0A78-E044-9F74-DA09CC698FC5}"/>
                </a:ext>
              </a:extLst>
            </p:cNvPr>
            <p:cNvSpPr/>
            <p:nvPr/>
          </p:nvSpPr>
          <p:spPr bwMode="auto">
            <a:xfrm>
              <a:off x="9092601" y="4498162"/>
              <a:ext cx="4817317" cy="759211"/>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defTabSz="914099"/>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a:t>
              </a:r>
              <a:r>
                <a:rPr lang="en-US" sz="3600" b="1" dirty="0" err="1">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galen</a:t>
              </a:r>
              <a:endPar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pic>
          <p:nvPicPr>
            <p:cNvPr id="16" name="Picture 15">
              <a:extLst>
                <a:ext uri="{FF2B5EF4-FFF2-40B4-BE49-F238E27FC236}">
                  <a16:creationId xmlns:a16="http://schemas.microsoft.com/office/drawing/2014/main" id="{7DEC061A-392C-EA46-AD40-CA121FF5C98E}"/>
                </a:ext>
              </a:extLst>
            </p:cNvPr>
            <p:cNvPicPr>
              <a:picLocks noChangeAspect="1"/>
            </p:cNvPicPr>
            <p:nvPr/>
          </p:nvPicPr>
          <p:blipFill>
            <a:blip r:embed="rId7"/>
            <a:stretch>
              <a:fillRect/>
            </a:stretch>
          </p:blipFill>
          <p:spPr>
            <a:xfrm>
              <a:off x="12588346" y="3166061"/>
              <a:ext cx="2198673" cy="2121408"/>
            </a:xfrm>
            <a:prstGeom prst="rect">
              <a:avLst/>
            </a:prstGeom>
          </p:spPr>
        </p:pic>
      </p:grpSp>
    </p:spTree>
    <p:extLst>
      <p:ext uri="{BB962C8B-B14F-4D97-AF65-F5344CB8AC3E}">
        <p14:creationId xmlns:p14="http://schemas.microsoft.com/office/powerpoint/2010/main" val="1331448011"/>
      </p:ext>
    </p:extLst>
  </p:cSld>
  <p:clrMapOvr>
    <a:masterClrMapping/>
  </p:clrMapOvr>
  <p:transition spd="med">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525982440"/>
      </p:ext>
    </p:extLst>
  </p:cSld>
  <p:clrMapOvr>
    <a:masterClrMapping/>
  </p:clrMapOvr>
  <p:transitio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Third Web Service</a:t>
            </a:r>
          </a:p>
        </p:txBody>
      </p:sp>
      <p:sp>
        <p:nvSpPr>
          <p:cNvPr id="6" name="Content Placeholder 5">
            <a:extLst>
              <a:ext uri="{FF2B5EF4-FFF2-40B4-BE49-F238E27FC236}">
                <a16:creationId xmlns:a16="http://schemas.microsoft.com/office/drawing/2014/main" id="{7A05A145-1A1B-5B40-BD32-21E6CBA05405}"/>
              </a:ext>
            </a:extLst>
          </p:cNvPr>
          <p:cNvSpPr>
            <a:spLocks noGrp="1"/>
          </p:cNvSpPr>
          <p:nvPr>
            <p:ph sz="quarter" idx="11"/>
          </p:nvPr>
        </p:nvSpPr>
        <p:spPr/>
        <p:txBody>
          <a:bodyPr anchor="t"/>
          <a:lstStyle/>
          <a:p>
            <a:r>
              <a:rPr lang="en-US" dirty="0"/>
              <a:t>Converge the cookbook</a:t>
            </a:r>
          </a:p>
          <a:p>
            <a:r>
              <a:rPr lang="en-US" dirty="0"/>
              <a:t>Write tests in the cookbook or in the profile</a:t>
            </a:r>
          </a:p>
          <a:p>
            <a:r>
              <a:rPr lang="en-US" dirty="0"/>
              <a:t>Execute the tests</a:t>
            </a:r>
          </a:p>
          <a:p>
            <a:endParaRPr lang="en-US" dirty="0"/>
          </a:p>
          <a:p>
            <a:r>
              <a:rPr lang="en-US" dirty="0"/>
              <a:t>Assist, Break it, Explore or Refactor</a:t>
            </a:r>
          </a:p>
        </p:txBody>
      </p:sp>
      <p:sp>
        <p:nvSpPr>
          <p:cNvPr id="7" name="Content Placeholder 6">
            <a:extLst>
              <a:ext uri="{FF2B5EF4-FFF2-40B4-BE49-F238E27FC236}">
                <a16:creationId xmlns:a16="http://schemas.microsoft.com/office/drawing/2014/main" id="{D766E507-6715-5949-A496-A9656EE4F4E1}"/>
              </a:ext>
            </a:extLst>
          </p:cNvPr>
          <p:cNvSpPr>
            <a:spLocks noGrp="1"/>
          </p:cNvSpPr>
          <p:nvPr>
            <p:ph sz="quarter" idx="12"/>
          </p:nvPr>
        </p:nvSpPr>
        <p:spPr>
          <a:xfrm>
            <a:off x="1671638" y="7075507"/>
            <a:ext cx="13473112" cy="857879"/>
          </a:xfrm>
        </p:spPr>
        <p:txBody>
          <a:bodyPr/>
          <a:lstStyle/>
          <a:p>
            <a:r>
              <a:rPr lang="en-US" dirty="0"/>
              <a:t>Write at least one test that give you the confidence that the site is working.</a:t>
            </a:r>
          </a:p>
        </p:txBody>
      </p:sp>
    </p:spTree>
    <p:extLst>
      <p:ext uri="{BB962C8B-B14F-4D97-AF65-F5344CB8AC3E}">
        <p14:creationId xmlns:p14="http://schemas.microsoft.com/office/powerpoint/2010/main" val="3143702965"/>
      </p:ext>
    </p:extLst>
  </p:cSld>
  <p:clrMapOvr>
    <a:masterClrMapping/>
  </p:clrMapOvr>
  <p:transitio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353386076"/>
      </p:ext>
    </p:extLst>
  </p:cSld>
  <p:clrMapOvr>
    <a:masterClrMapping/>
  </p:clrMapOvr>
  <p:transitio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73519219"/>
      </p:ext>
    </p:extLst>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3842857242"/>
      </p:ext>
    </p:extLst>
  </p:cSld>
  <p:clrMapOvr>
    <a:masterClrMapping/>
  </p:clrMapOvr>
  <p:transitio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F617-010A-644F-B1FA-7513A0C08C3F}"/>
              </a:ext>
            </a:extLst>
          </p:cNvPr>
          <p:cNvSpPr>
            <a:spLocks noGrp="1"/>
          </p:cNvSpPr>
          <p:nvPr>
            <p:ph type="title"/>
          </p:nvPr>
        </p:nvSpPr>
        <p:spPr/>
        <p:txBody>
          <a:bodyPr/>
          <a:lstStyle/>
          <a:p>
            <a:r>
              <a:rPr lang="en-US" dirty="0"/>
              <a:t>Break</a:t>
            </a:r>
          </a:p>
        </p:txBody>
      </p:sp>
      <p:sp>
        <p:nvSpPr>
          <p:cNvPr id="3" name="Text Placeholder 2">
            <a:extLst>
              <a:ext uri="{FF2B5EF4-FFF2-40B4-BE49-F238E27FC236}">
                <a16:creationId xmlns:a16="http://schemas.microsoft.com/office/drawing/2014/main" id="{824CC64A-0673-D741-8585-E5D559D41B7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55674512"/>
      </p:ext>
    </p:extLst>
  </p:cSld>
  <p:clrMapOvr>
    <a:masterClrMapping/>
  </p:clrMapOvr>
  <p:transition spd="med">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08402388"/>
      </p:ext>
    </p:extLst>
  </p:cSld>
  <p:clrMapOvr>
    <a:masterClrMapping/>
  </p:clrMapOvr>
  <p:transition spd="med">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Scanning on Converge</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Ensure that your tests work during development and in production.</a:t>
            </a:r>
          </a:p>
        </p:txBody>
      </p:sp>
    </p:spTree>
    <p:extLst>
      <p:ext uri="{BB962C8B-B14F-4D97-AF65-F5344CB8AC3E}">
        <p14:creationId xmlns:p14="http://schemas.microsoft.com/office/powerpoint/2010/main" val="2154734524"/>
      </p:ext>
    </p:extLst>
  </p:cSld>
  <p:clrMapOvr>
    <a:masterClrMapping/>
  </p:clrMapOvr>
  <p:transition spd="med">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863027298"/>
      </p:ext>
    </p:extLst>
  </p:cSld>
  <p:clrMapOvr>
    <a:masterClrMapping/>
  </p:clrMapOvr>
  <p:transition spd="med">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audit cookbook (and its attributes)</a:t>
            </a:r>
          </a:p>
          <a:p>
            <a:r>
              <a:rPr lang="en-US" dirty="0"/>
              <a:t>wrapper cookbook pattern</a:t>
            </a:r>
          </a:p>
          <a:p>
            <a:r>
              <a:rPr lang="en-US" dirty="0" err="1"/>
              <a:t>Chef.event_handler</a:t>
            </a:r>
            <a:r>
              <a:rPr lang="en-US" dirty="0"/>
              <a:t> (12.5)</a:t>
            </a:r>
          </a:p>
          <a:p>
            <a:r>
              <a:rPr lang="en-US" dirty="0" err="1"/>
              <a:t>chef_handler</a:t>
            </a:r>
            <a:r>
              <a:rPr lang="en-US" dirty="0"/>
              <a:t> (external cookbook or chef-client 14.0)</a:t>
            </a:r>
          </a:p>
          <a:p>
            <a:r>
              <a:rPr lang="en-US" dirty="0"/>
              <a:t>testing it with test kitchen</a:t>
            </a:r>
          </a:p>
          <a:p>
            <a:endParaRPr lang="en-US" dirty="0"/>
          </a:p>
        </p:txBody>
      </p:sp>
    </p:spTree>
    <p:extLst>
      <p:ext uri="{BB962C8B-B14F-4D97-AF65-F5344CB8AC3E}">
        <p14:creationId xmlns:p14="http://schemas.microsoft.com/office/powerpoint/2010/main" val="97921725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Expectations</a:t>
            </a:r>
          </a:p>
        </p:txBody>
      </p:sp>
      <p:sp>
        <p:nvSpPr>
          <p:cNvPr id="3" name="Text Placeholder 2"/>
          <p:cNvSpPr>
            <a:spLocks noGrp="1"/>
          </p:cNvSpPr>
          <p:nvPr>
            <p:ph type="body" sz="quarter" idx="12"/>
          </p:nvPr>
        </p:nvSpPr>
        <p:spPr/>
        <p:txBody>
          <a:bodyPr/>
          <a:lstStyle/>
          <a:p>
            <a:r>
              <a:rPr lang="en-US" sz="3600" b="1" dirty="0"/>
              <a:t>Ask Us Anything:</a:t>
            </a:r>
            <a:r>
              <a:rPr lang="en-US" sz="3600" dirty="0"/>
              <a:t> It is important that we answer your questions and set each other on the path to be able to find more answers.</a:t>
            </a:r>
          </a:p>
        </p:txBody>
      </p:sp>
    </p:spTree>
    <p:extLst>
      <p:ext uri="{BB962C8B-B14F-4D97-AF65-F5344CB8AC3E}">
        <p14:creationId xmlns:p14="http://schemas.microsoft.com/office/powerpoint/2010/main" val="1590244078"/>
      </p:ext>
    </p:extLst>
  </p:cSld>
  <p:clrMapOvr>
    <a:masterClrMapping/>
  </p:clrMapOvr>
  <p:transition spd="med">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4D18C-B8AE-2D44-8478-9DE43CD35E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120662-DE82-204B-8683-6671251C56EB}"/>
              </a:ext>
            </a:extLst>
          </p:cNvPr>
          <p:cNvSpPr>
            <a:spLocks noGrp="1"/>
          </p:cNvSpPr>
          <p:nvPr>
            <p:ph sz="quarter" idx="10"/>
          </p:nvPr>
        </p:nvSpPr>
        <p:spPr/>
        <p:txBody>
          <a:bodyPr/>
          <a:lstStyle/>
          <a:p>
            <a:r>
              <a:rPr lang="en-US" dirty="0"/>
              <a:t># @see https://</a:t>
            </a:r>
            <a:r>
              <a:rPr lang="en-US" dirty="0" err="1"/>
              <a:t>github.com</a:t>
            </a:r>
            <a:r>
              <a:rPr lang="en-US" dirty="0"/>
              <a:t>/chef-cookbooks/audit</a:t>
            </a:r>
          </a:p>
          <a:p>
            <a:endParaRPr lang="en-US" dirty="0"/>
          </a:p>
          <a:p>
            <a:r>
              <a:rPr lang="en-US" dirty="0" err="1"/>
              <a:t>node.default</a:t>
            </a:r>
            <a:r>
              <a:rPr lang="en-US" dirty="0"/>
              <a:t>['audit'] = {  'reporter' =&gt; '</a:t>
            </a:r>
            <a:r>
              <a:rPr lang="en-US" dirty="0" err="1"/>
              <a:t>json</a:t>
            </a:r>
            <a:r>
              <a:rPr lang="en-US" dirty="0"/>
              <a:t>-file',  'interval' =&gt; { 'enabled' =&gt; false },  'profiles' =&gt; [    # TODO: A profile that looks the one that they developed but on the web    # TODO: their profile zipped up and stored into the cookbook    {      "name" =&gt; "</a:t>
            </a:r>
            <a:r>
              <a:rPr lang="en-US" dirty="0" err="1"/>
              <a:t>linux</a:t>
            </a:r>
            <a:r>
              <a:rPr lang="en-US" dirty="0"/>
              <a:t>-baseline",      "supermarket" =&gt; "dev-sec/</a:t>
            </a:r>
            <a:r>
              <a:rPr lang="en-US" dirty="0" err="1"/>
              <a:t>linux</a:t>
            </a:r>
            <a:r>
              <a:rPr lang="en-US" dirty="0"/>
              <a:t>-baseline"    }  ]}</a:t>
            </a:r>
          </a:p>
        </p:txBody>
      </p:sp>
      <p:sp>
        <p:nvSpPr>
          <p:cNvPr id="4" name="Text Placeholder 3">
            <a:extLst>
              <a:ext uri="{FF2B5EF4-FFF2-40B4-BE49-F238E27FC236}">
                <a16:creationId xmlns:a16="http://schemas.microsoft.com/office/drawing/2014/main" id="{BB74AE22-6549-BC4C-A783-8629621AE1A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97AEA3B7-DD66-B647-BB70-8E2D623BE083}"/>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0584F889-4C67-0141-AF8F-79BC323C8AB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963006791"/>
      </p:ext>
    </p:extLst>
  </p:cSld>
  <p:clrMapOvr>
    <a:masterClrMapping/>
  </p:clrMapOvr>
  <p:transition spd="med">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8263-6703-F44F-B43A-9A6892272CC6}"/>
              </a:ext>
            </a:extLst>
          </p:cNvPr>
          <p:cNvSpPr>
            <a:spLocks noGrp="1"/>
          </p:cNvSpPr>
          <p:nvPr>
            <p:ph type="title"/>
          </p:nvPr>
        </p:nvSpPr>
        <p:spPr/>
        <p:txBody>
          <a:bodyPr/>
          <a:lstStyle/>
          <a:p>
            <a:r>
              <a:rPr lang="en-US" dirty="0"/>
              <a:t>Using </a:t>
            </a:r>
            <a:r>
              <a:rPr lang="en-US" dirty="0" err="1"/>
              <a:t>Chef.event_handler</a:t>
            </a:r>
            <a:r>
              <a:rPr lang="en-US" dirty="0"/>
              <a:t> - bash</a:t>
            </a:r>
          </a:p>
        </p:txBody>
      </p:sp>
      <p:sp>
        <p:nvSpPr>
          <p:cNvPr id="3" name="Content Placeholder 2">
            <a:extLst>
              <a:ext uri="{FF2B5EF4-FFF2-40B4-BE49-F238E27FC236}">
                <a16:creationId xmlns:a16="http://schemas.microsoft.com/office/drawing/2014/main" id="{98728C46-6E2D-2C41-8CCF-11911FFA12EA}"/>
              </a:ext>
            </a:extLst>
          </p:cNvPr>
          <p:cNvSpPr>
            <a:spLocks noGrp="1"/>
          </p:cNvSpPr>
          <p:nvPr>
            <p:ph sz="quarter" idx="10"/>
          </p:nvPr>
        </p:nvSpPr>
        <p:spPr/>
        <p:txBody>
          <a:bodyPr/>
          <a:lstStyle/>
          <a:p>
            <a:r>
              <a:rPr lang="en-US" dirty="0"/>
              <a:t># @see https://</a:t>
            </a:r>
            <a:r>
              <a:rPr lang="en-US" dirty="0" err="1"/>
              <a:t>docs.chef.io</a:t>
            </a:r>
            <a:r>
              <a:rPr lang="en-US" dirty="0"/>
              <a:t>/</a:t>
            </a:r>
            <a:r>
              <a:rPr lang="en-US" dirty="0" err="1"/>
              <a:t>dsl_handler.htmlChef.event_handler</a:t>
            </a:r>
            <a:r>
              <a:rPr lang="en-US" dirty="0"/>
              <a:t> do  on :</a:t>
            </a:r>
            <a:r>
              <a:rPr lang="en-US" dirty="0" err="1"/>
              <a:t>run_completed</a:t>
            </a:r>
            <a:r>
              <a:rPr lang="en-US" dirty="0"/>
              <a:t> do    # BASH Solution    </a:t>
            </a:r>
            <a:r>
              <a:rPr lang="en-US" dirty="0" err="1"/>
              <a:t>scan_path</a:t>
            </a:r>
            <a:r>
              <a:rPr lang="en-US" dirty="0"/>
              <a:t> = "#{Chef::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    puts `curl -d @$(find . -name #{</a:t>
            </a:r>
            <a:r>
              <a:rPr lang="en-US" dirty="0" err="1"/>
              <a:t>scan_path</a:t>
            </a:r>
            <a:r>
              <a:rPr lang="en-US" dirty="0"/>
              <a:t>}) -H "Content-Type: application/</a:t>
            </a:r>
            <a:r>
              <a:rPr lang="en-US" dirty="0" err="1"/>
              <a:t>json</a:t>
            </a:r>
            <a:r>
              <a:rPr lang="en-US" dirty="0"/>
              <a:t>" http://localhost:8000/scans`    # </a:t>
            </a:r>
            <a:r>
              <a:rPr lang="en-US" dirty="0" err="1"/>
              <a:t>ShellOut</a:t>
            </a:r>
            <a:r>
              <a:rPr lang="en-US" dirty="0"/>
              <a:t> Solution    upload = </a:t>
            </a:r>
            <a:r>
              <a:rPr lang="en-US" dirty="0" err="1"/>
              <a:t>Mixlib</a:t>
            </a:r>
            <a:r>
              <a:rPr lang="en-US" dirty="0"/>
              <a:t>::</a:t>
            </a:r>
            <a:r>
              <a:rPr lang="en-US" dirty="0" err="1"/>
              <a:t>ShellOut.new</a:t>
            </a:r>
            <a:r>
              <a:rPr lang="en-US" dirty="0"/>
              <a:t> "curl -d @$(find . -name #{</a:t>
            </a:r>
            <a:r>
              <a:rPr lang="en-US" dirty="0" err="1"/>
              <a:t>scan_path</a:t>
            </a:r>
            <a:r>
              <a:rPr lang="en-US" dirty="0"/>
              <a:t>}) -H 'Content-Type: application/</a:t>
            </a:r>
            <a:r>
              <a:rPr lang="en-US" dirty="0" err="1"/>
              <a:t>json</a:t>
            </a:r>
            <a:r>
              <a:rPr lang="en-US" dirty="0"/>
              <a:t>' http://localhost:8000/scans"    </a:t>
            </a:r>
            <a:r>
              <a:rPr lang="en-US" dirty="0" err="1"/>
              <a:t>upload.run_command</a:t>
            </a:r>
            <a:r>
              <a:rPr lang="en-US" dirty="0"/>
              <a:t>    # Ruby/Chef Solution    connection = Chef::</a:t>
            </a:r>
            <a:r>
              <a:rPr lang="en-US" dirty="0" err="1"/>
              <a:t>HTTP.new</a:t>
            </a:r>
            <a:r>
              <a:rPr lang="en-US" dirty="0"/>
              <a:t>('http://localhost:8000')    headers = { 'Content-Type' =&gt; 'application/</a:t>
            </a:r>
            <a:r>
              <a:rPr lang="en-US" dirty="0" err="1"/>
              <a:t>json</a:t>
            </a:r>
            <a:r>
              <a:rPr lang="en-US" dirty="0"/>
              <a:t>' }    Dir["#{Chef::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"].each do |</a:t>
            </a:r>
            <a:r>
              <a:rPr lang="en-US" dirty="0" err="1"/>
              <a:t>scan_file</a:t>
            </a:r>
            <a:r>
              <a:rPr lang="en-US" dirty="0"/>
              <a:t>|      data = </a:t>
            </a:r>
            <a:r>
              <a:rPr lang="en-US" dirty="0" err="1"/>
              <a:t>File.read</a:t>
            </a:r>
            <a:r>
              <a:rPr lang="en-US" dirty="0"/>
              <a:t>(</a:t>
            </a:r>
            <a:r>
              <a:rPr lang="en-US" dirty="0" err="1"/>
              <a:t>scan_file</a:t>
            </a:r>
            <a:r>
              <a:rPr lang="en-US" dirty="0"/>
              <a:t>)      </a:t>
            </a:r>
            <a:r>
              <a:rPr lang="en-US" dirty="0" err="1"/>
              <a:t>connection.post</a:t>
            </a:r>
            <a:r>
              <a:rPr lang="en-US" dirty="0"/>
              <a:t>("/scans", </a:t>
            </a:r>
            <a:r>
              <a:rPr lang="en-US" dirty="0" err="1"/>
              <a:t>data.to_s</a:t>
            </a:r>
            <a:r>
              <a:rPr lang="en-US" dirty="0"/>
              <a:t>, headers)    end  </a:t>
            </a:r>
            <a:r>
              <a:rPr lang="en-US" dirty="0" err="1"/>
              <a:t>endend</a:t>
            </a:r>
            <a:endParaRPr lang="en-US" dirty="0"/>
          </a:p>
        </p:txBody>
      </p:sp>
      <p:sp>
        <p:nvSpPr>
          <p:cNvPr id="4" name="Text Placeholder 3">
            <a:extLst>
              <a:ext uri="{FF2B5EF4-FFF2-40B4-BE49-F238E27FC236}">
                <a16:creationId xmlns:a16="http://schemas.microsoft.com/office/drawing/2014/main" id="{A43AA464-5A47-F84B-BE47-683DC578F80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69835252-0042-7B4C-9902-92B79D81CC19}"/>
              </a:ext>
            </a:extLst>
          </p:cNvPr>
          <p:cNvSpPr>
            <a:spLocks noGrp="1"/>
          </p:cNvSpPr>
          <p:nvPr>
            <p:ph type="body" sz="quarter" idx="12"/>
          </p:nvPr>
        </p:nvSpPr>
        <p:spPr/>
        <p:txBody>
          <a:bodyPr/>
          <a:lstStyle/>
          <a:p>
            <a:endParaRPr lang="en-US" dirty="0"/>
          </a:p>
        </p:txBody>
      </p:sp>
      <p:sp>
        <p:nvSpPr>
          <p:cNvPr id="6" name="Text Placeholder 5">
            <a:extLst>
              <a:ext uri="{FF2B5EF4-FFF2-40B4-BE49-F238E27FC236}">
                <a16:creationId xmlns:a16="http://schemas.microsoft.com/office/drawing/2014/main" id="{48396252-D1EC-754D-960A-B83D66BD966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930019566"/>
      </p:ext>
    </p:extLst>
  </p:cSld>
  <p:clrMapOvr>
    <a:masterClrMapping/>
  </p:clrMapOvr>
  <p:transition spd="med">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8263-6703-F44F-B43A-9A6892272CC6}"/>
              </a:ext>
            </a:extLst>
          </p:cNvPr>
          <p:cNvSpPr>
            <a:spLocks noGrp="1"/>
          </p:cNvSpPr>
          <p:nvPr>
            <p:ph type="title"/>
          </p:nvPr>
        </p:nvSpPr>
        <p:spPr/>
        <p:txBody>
          <a:bodyPr/>
          <a:lstStyle/>
          <a:p>
            <a:r>
              <a:rPr lang="en-US" dirty="0"/>
              <a:t>Using </a:t>
            </a:r>
            <a:r>
              <a:rPr lang="en-US" dirty="0" err="1"/>
              <a:t>Chef.event_handler</a:t>
            </a:r>
            <a:r>
              <a:rPr lang="en-US" dirty="0"/>
              <a:t> - </a:t>
            </a:r>
            <a:r>
              <a:rPr lang="en-US" dirty="0" err="1"/>
              <a:t>shell_out</a:t>
            </a:r>
            <a:endParaRPr lang="en-US" dirty="0"/>
          </a:p>
        </p:txBody>
      </p:sp>
      <p:sp>
        <p:nvSpPr>
          <p:cNvPr id="3" name="Content Placeholder 2">
            <a:extLst>
              <a:ext uri="{FF2B5EF4-FFF2-40B4-BE49-F238E27FC236}">
                <a16:creationId xmlns:a16="http://schemas.microsoft.com/office/drawing/2014/main" id="{98728C46-6E2D-2C41-8CCF-11911FFA12EA}"/>
              </a:ext>
            </a:extLst>
          </p:cNvPr>
          <p:cNvSpPr>
            <a:spLocks noGrp="1"/>
          </p:cNvSpPr>
          <p:nvPr>
            <p:ph sz="quarter" idx="10"/>
          </p:nvPr>
        </p:nvSpPr>
        <p:spPr/>
        <p:txBody>
          <a:bodyPr/>
          <a:lstStyle/>
          <a:p>
            <a:r>
              <a:rPr lang="en-US" dirty="0"/>
              <a:t># @see https://</a:t>
            </a:r>
            <a:r>
              <a:rPr lang="en-US" dirty="0" err="1"/>
              <a:t>docs.chef.io</a:t>
            </a:r>
            <a:r>
              <a:rPr lang="en-US" dirty="0"/>
              <a:t>/</a:t>
            </a:r>
            <a:r>
              <a:rPr lang="en-US" dirty="0" err="1"/>
              <a:t>dsl_handler.htmlChef.event_handler</a:t>
            </a:r>
            <a:r>
              <a:rPr lang="en-US" dirty="0"/>
              <a:t> do  on :</a:t>
            </a:r>
            <a:r>
              <a:rPr lang="en-US" dirty="0" err="1"/>
              <a:t>run_completed</a:t>
            </a:r>
            <a:r>
              <a:rPr lang="en-US" dirty="0"/>
              <a:t> do    # BASH Solution    </a:t>
            </a:r>
            <a:r>
              <a:rPr lang="en-US" dirty="0" err="1"/>
              <a:t>scan_path</a:t>
            </a:r>
            <a:r>
              <a:rPr lang="en-US" dirty="0"/>
              <a:t> = "#{Chef::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    puts `curl -d @$(find . -name #{</a:t>
            </a:r>
            <a:r>
              <a:rPr lang="en-US" dirty="0" err="1"/>
              <a:t>scan_path</a:t>
            </a:r>
            <a:r>
              <a:rPr lang="en-US" dirty="0"/>
              <a:t>}) -H "Content-Type: application/</a:t>
            </a:r>
            <a:r>
              <a:rPr lang="en-US" dirty="0" err="1"/>
              <a:t>json</a:t>
            </a:r>
            <a:r>
              <a:rPr lang="en-US" dirty="0"/>
              <a:t>" http://localhost:8000/scans`    # </a:t>
            </a:r>
            <a:r>
              <a:rPr lang="en-US" dirty="0" err="1"/>
              <a:t>ShellOut</a:t>
            </a:r>
            <a:r>
              <a:rPr lang="en-US" dirty="0"/>
              <a:t> Solution    upload = </a:t>
            </a:r>
            <a:r>
              <a:rPr lang="en-US" dirty="0" err="1"/>
              <a:t>Mixlib</a:t>
            </a:r>
            <a:r>
              <a:rPr lang="en-US" dirty="0"/>
              <a:t>::</a:t>
            </a:r>
            <a:r>
              <a:rPr lang="en-US" dirty="0" err="1"/>
              <a:t>ShellOut.new</a:t>
            </a:r>
            <a:r>
              <a:rPr lang="en-US" dirty="0"/>
              <a:t> "curl -d @$(find . -name #{</a:t>
            </a:r>
            <a:r>
              <a:rPr lang="en-US" dirty="0" err="1"/>
              <a:t>scan_path</a:t>
            </a:r>
            <a:r>
              <a:rPr lang="en-US" dirty="0"/>
              <a:t>}) -H 'Content-Type: application/</a:t>
            </a:r>
            <a:r>
              <a:rPr lang="en-US" dirty="0" err="1"/>
              <a:t>json</a:t>
            </a:r>
            <a:r>
              <a:rPr lang="en-US" dirty="0"/>
              <a:t>' http://localhost:8000/scans"    </a:t>
            </a:r>
            <a:r>
              <a:rPr lang="en-US" dirty="0" err="1"/>
              <a:t>upload.run_command</a:t>
            </a:r>
            <a:r>
              <a:rPr lang="en-US" dirty="0"/>
              <a:t>    # Ruby/Chef Solution    connection = Chef::</a:t>
            </a:r>
            <a:r>
              <a:rPr lang="en-US" dirty="0" err="1"/>
              <a:t>HTTP.new</a:t>
            </a:r>
            <a:r>
              <a:rPr lang="en-US" dirty="0"/>
              <a:t>('http://localhost:8000')    headers = { 'Content-Type' =&gt; 'application/</a:t>
            </a:r>
            <a:r>
              <a:rPr lang="en-US" dirty="0" err="1"/>
              <a:t>json</a:t>
            </a:r>
            <a:r>
              <a:rPr lang="en-US" dirty="0"/>
              <a:t>' }    Dir["#{Chef::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"].each do |</a:t>
            </a:r>
            <a:r>
              <a:rPr lang="en-US" dirty="0" err="1"/>
              <a:t>scan_file</a:t>
            </a:r>
            <a:r>
              <a:rPr lang="en-US" dirty="0"/>
              <a:t>|      data = </a:t>
            </a:r>
            <a:r>
              <a:rPr lang="en-US" dirty="0" err="1"/>
              <a:t>File.read</a:t>
            </a:r>
            <a:r>
              <a:rPr lang="en-US" dirty="0"/>
              <a:t>(</a:t>
            </a:r>
            <a:r>
              <a:rPr lang="en-US" dirty="0" err="1"/>
              <a:t>scan_file</a:t>
            </a:r>
            <a:r>
              <a:rPr lang="en-US" dirty="0"/>
              <a:t>)      </a:t>
            </a:r>
            <a:r>
              <a:rPr lang="en-US" dirty="0" err="1"/>
              <a:t>connection.post</a:t>
            </a:r>
            <a:r>
              <a:rPr lang="en-US" dirty="0"/>
              <a:t>("/scans", </a:t>
            </a:r>
            <a:r>
              <a:rPr lang="en-US" dirty="0" err="1"/>
              <a:t>data.to_s</a:t>
            </a:r>
            <a:r>
              <a:rPr lang="en-US" dirty="0"/>
              <a:t>, headers)    end  </a:t>
            </a:r>
            <a:r>
              <a:rPr lang="en-US" dirty="0" err="1"/>
              <a:t>endend</a:t>
            </a:r>
            <a:endParaRPr lang="en-US" dirty="0"/>
          </a:p>
        </p:txBody>
      </p:sp>
      <p:sp>
        <p:nvSpPr>
          <p:cNvPr id="4" name="Text Placeholder 3">
            <a:extLst>
              <a:ext uri="{FF2B5EF4-FFF2-40B4-BE49-F238E27FC236}">
                <a16:creationId xmlns:a16="http://schemas.microsoft.com/office/drawing/2014/main" id="{A43AA464-5A47-F84B-BE47-683DC578F80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69835252-0042-7B4C-9902-92B79D81CC19}"/>
              </a:ext>
            </a:extLst>
          </p:cNvPr>
          <p:cNvSpPr>
            <a:spLocks noGrp="1"/>
          </p:cNvSpPr>
          <p:nvPr>
            <p:ph type="body" sz="quarter" idx="12"/>
          </p:nvPr>
        </p:nvSpPr>
        <p:spPr/>
        <p:txBody>
          <a:bodyPr/>
          <a:lstStyle/>
          <a:p>
            <a:endParaRPr lang="en-US" dirty="0"/>
          </a:p>
        </p:txBody>
      </p:sp>
      <p:sp>
        <p:nvSpPr>
          <p:cNvPr id="6" name="Text Placeholder 5">
            <a:extLst>
              <a:ext uri="{FF2B5EF4-FFF2-40B4-BE49-F238E27FC236}">
                <a16:creationId xmlns:a16="http://schemas.microsoft.com/office/drawing/2014/main" id="{48396252-D1EC-754D-960A-B83D66BD966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71410361"/>
      </p:ext>
    </p:extLst>
  </p:cSld>
  <p:clrMapOvr>
    <a:masterClrMapping/>
  </p:clrMapOvr>
  <p:transition spd="med">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8263-6703-F44F-B43A-9A6892272CC6}"/>
              </a:ext>
            </a:extLst>
          </p:cNvPr>
          <p:cNvSpPr>
            <a:spLocks noGrp="1"/>
          </p:cNvSpPr>
          <p:nvPr>
            <p:ph type="title"/>
          </p:nvPr>
        </p:nvSpPr>
        <p:spPr/>
        <p:txBody>
          <a:bodyPr/>
          <a:lstStyle/>
          <a:p>
            <a:r>
              <a:rPr lang="en-US" dirty="0"/>
              <a:t>Using </a:t>
            </a:r>
            <a:r>
              <a:rPr lang="en-US" dirty="0" err="1"/>
              <a:t>Chef.event_handler</a:t>
            </a:r>
            <a:r>
              <a:rPr lang="en-US" dirty="0"/>
              <a:t> - ruby/chef</a:t>
            </a:r>
          </a:p>
        </p:txBody>
      </p:sp>
      <p:sp>
        <p:nvSpPr>
          <p:cNvPr id="3" name="Content Placeholder 2">
            <a:extLst>
              <a:ext uri="{FF2B5EF4-FFF2-40B4-BE49-F238E27FC236}">
                <a16:creationId xmlns:a16="http://schemas.microsoft.com/office/drawing/2014/main" id="{98728C46-6E2D-2C41-8CCF-11911FFA12EA}"/>
              </a:ext>
            </a:extLst>
          </p:cNvPr>
          <p:cNvSpPr>
            <a:spLocks noGrp="1"/>
          </p:cNvSpPr>
          <p:nvPr>
            <p:ph sz="quarter" idx="10"/>
          </p:nvPr>
        </p:nvSpPr>
        <p:spPr/>
        <p:txBody>
          <a:bodyPr/>
          <a:lstStyle/>
          <a:p>
            <a:r>
              <a:rPr lang="en-US" dirty="0"/>
              <a:t># @see https://</a:t>
            </a:r>
            <a:r>
              <a:rPr lang="en-US" dirty="0" err="1"/>
              <a:t>docs.chef.io</a:t>
            </a:r>
            <a:r>
              <a:rPr lang="en-US" dirty="0"/>
              <a:t>/</a:t>
            </a:r>
            <a:r>
              <a:rPr lang="en-US" dirty="0" err="1"/>
              <a:t>dsl_handler.htmlChef.event_handler</a:t>
            </a:r>
            <a:r>
              <a:rPr lang="en-US" dirty="0"/>
              <a:t> do  on :</a:t>
            </a:r>
            <a:r>
              <a:rPr lang="en-US" dirty="0" err="1"/>
              <a:t>run_completed</a:t>
            </a:r>
            <a:r>
              <a:rPr lang="en-US" dirty="0"/>
              <a:t> do    # BASH Solution    </a:t>
            </a:r>
            <a:r>
              <a:rPr lang="en-US" dirty="0" err="1"/>
              <a:t>scan_path</a:t>
            </a:r>
            <a:r>
              <a:rPr lang="en-US" dirty="0"/>
              <a:t> = "#{Chef::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    puts `curl -d @$(find . -name #{</a:t>
            </a:r>
            <a:r>
              <a:rPr lang="en-US" dirty="0" err="1"/>
              <a:t>scan_path</a:t>
            </a:r>
            <a:r>
              <a:rPr lang="en-US" dirty="0"/>
              <a:t>}) -H "Content-Type: application/</a:t>
            </a:r>
            <a:r>
              <a:rPr lang="en-US" dirty="0" err="1"/>
              <a:t>json</a:t>
            </a:r>
            <a:r>
              <a:rPr lang="en-US" dirty="0"/>
              <a:t>" http://localhost:8000/scans`    # </a:t>
            </a:r>
            <a:r>
              <a:rPr lang="en-US" dirty="0" err="1"/>
              <a:t>ShellOut</a:t>
            </a:r>
            <a:r>
              <a:rPr lang="en-US" dirty="0"/>
              <a:t> Solution    upload = </a:t>
            </a:r>
            <a:r>
              <a:rPr lang="en-US" dirty="0" err="1"/>
              <a:t>Mixlib</a:t>
            </a:r>
            <a:r>
              <a:rPr lang="en-US" dirty="0"/>
              <a:t>::</a:t>
            </a:r>
            <a:r>
              <a:rPr lang="en-US" dirty="0" err="1"/>
              <a:t>ShellOut.new</a:t>
            </a:r>
            <a:r>
              <a:rPr lang="en-US" dirty="0"/>
              <a:t> "curl -d @$(find . -name #{</a:t>
            </a:r>
            <a:r>
              <a:rPr lang="en-US" dirty="0" err="1"/>
              <a:t>scan_path</a:t>
            </a:r>
            <a:r>
              <a:rPr lang="en-US" dirty="0"/>
              <a:t>}) -H 'Content-Type: application/</a:t>
            </a:r>
            <a:r>
              <a:rPr lang="en-US" dirty="0" err="1"/>
              <a:t>json</a:t>
            </a:r>
            <a:r>
              <a:rPr lang="en-US" dirty="0"/>
              <a:t>' http://localhost:8000/scans"    </a:t>
            </a:r>
            <a:r>
              <a:rPr lang="en-US" dirty="0" err="1"/>
              <a:t>upload.run_command</a:t>
            </a:r>
            <a:r>
              <a:rPr lang="en-US" dirty="0"/>
              <a:t>    # Ruby/Chef Solution    connection = Chef::</a:t>
            </a:r>
            <a:r>
              <a:rPr lang="en-US" dirty="0" err="1"/>
              <a:t>HTTP.new</a:t>
            </a:r>
            <a:r>
              <a:rPr lang="en-US" dirty="0"/>
              <a:t>('http://localhost:8000')    headers = { 'Content-Type' =&gt; 'application/</a:t>
            </a:r>
            <a:r>
              <a:rPr lang="en-US" dirty="0" err="1"/>
              <a:t>json</a:t>
            </a:r>
            <a:r>
              <a:rPr lang="en-US" dirty="0"/>
              <a:t>' }    Dir["#{Chef::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"].each do |</a:t>
            </a:r>
            <a:r>
              <a:rPr lang="en-US" dirty="0" err="1"/>
              <a:t>scan_file</a:t>
            </a:r>
            <a:r>
              <a:rPr lang="en-US" dirty="0"/>
              <a:t>|      data = </a:t>
            </a:r>
            <a:r>
              <a:rPr lang="en-US" dirty="0" err="1"/>
              <a:t>File.read</a:t>
            </a:r>
            <a:r>
              <a:rPr lang="en-US" dirty="0"/>
              <a:t>(</a:t>
            </a:r>
            <a:r>
              <a:rPr lang="en-US" dirty="0" err="1"/>
              <a:t>scan_file</a:t>
            </a:r>
            <a:r>
              <a:rPr lang="en-US" dirty="0"/>
              <a:t>)      </a:t>
            </a:r>
            <a:r>
              <a:rPr lang="en-US" dirty="0" err="1"/>
              <a:t>connection.post</a:t>
            </a:r>
            <a:r>
              <a:rPr lang="en-US" dirty="0"/>
              <a:t>("/scans", </a:t>
            </a:r>
            <a:r>
              <a:rPr lang="en-US" dirty="0" err="1"/>
              <a:t>data.to_s</a:t>
            </a:r>
            <a:r>
              <a:rPr lang="en-US" dirty="0"/>
              <a:t>, headers)    end  </a:t>
            </a:r>
            <a:r>
              <a:rPr lang="en-US" dirty="0" err="1"/>
              <a:t>endend</a:t>
            </a:r>
            <a:endParaRPr lang="en-US" dirty="0"/>
          </a:p>
        </p:txBody>
      </p:sp>
      <p:sp>
        <p:nvSpPr>
          <p:cNvPr id="4" name="Text Placeholder 3">
            <a:extLst>
              <a:ext uri="{FF2B5EF4-FFF2-40B4-BE49-F238E27FC236}">
                <a16:creationId xmlns:a16="http://schemas.microsoft.com/office/drawing/2014/main" id="{A43AA464-5A47-F84B-BE47-683DC578F80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69835252-0042-7B4C-9902-92B79D81CC19}"/>
              </a:ext>
            </a:extLst>
          </p:cNvPr>
          <p:cNvSpPr>
            <a:spLocks noGrp="1"/>
          </p:cNvSpPr>
          <p:nvPr>
            <p:ph type="body" sz="quarter" idx="12"/>
          </p:nvPr>
        </p:nvSpPr>
        <p:spPr/>
        <p:txBody>
          <a:bodyPr/>
          <a:lstStyle/>
          <a:p>
            <a:endParaRPr lang="en-US" dirty="0"/>
          </a:p>
        </p:txBody>
      </p:sp>
      <p:sp>
        <p:nvSpPr>
          <p:cNvPr id="6" name="Text Placeholder 5">
            <a:extLst>
              <a:ext uri="{FF2B5EF4-FFF2-40B4-BE49-F238E27FC236}">
                <a16:creationId xmlns:a16="http://schemas.microsoft.com/office/drawing/2014/main" id="{48396252-D1EC-754D-960A-B83D66BD966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54954358"/>
      </p:ext>
    </p:extLst>
  </p:cSld>
  <p:clrMapOvr>
    <a:masterClrMapping/>
  </p:clrMapOvr>
  <p:transition spd="med">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FA55-6154-2847-9ECD-7F8536B1DE17}"/>
              </a:ext>
            </a:extLst>
          </p:cNvPr>
          <p:cNvSpPr>
            <a:spLocks noGrp="1"/>
          </p:cNvSpPr>
          <p:nvPr>
            <p:ph type="title"/>
          </p:nvPr>
        </p:nvSpPr>
        <p:spPr/>
        <p:txBody>
          <a:bodyPr/>
          <a:lstStyle/>
          <a:p>
            <a:r>
              <a:rPr lang="en-US" dirty="0"/>
              <a:t>Adding a dependency on </a:t>
            </a:r>
            <a:r>
              <a:rPr lang="en-US" dirty="0" err="1"/>
              <a:t>chef_handler</a:t>
            </a:r>
            <a:endParaRPr lang="en-US" dirty="0"/>
          </a:p>
        </p:txBody>
      </p:sp>
      <p:sp>
        <p:nvSpPr>
          <p:cNvPr id="3" name="Content Placeholder 2">
            <a:extLst>
              <a:ext uri="{FF2B5EF4-FFF2-40B4-BE49-F238E27FC236}">
                <a16:creationId xmlns:a16="http://schemas.microsoft.com/office/drawing/2014/main" id="{7E13C655-0560-E841-85FC-098D490330CA}"/>
              </a:ext>
            </a:extLst>
          </p:cNvPr>
          <p:cNvSpPr>
            <a:spLocks noGrp="1"/>
          </p:cNvSpPr>
          <p:nvPr>
            <p:ph sz="quarter" idx="10"/>
          </p:nvPr>
        </p:nvSpPr>
        <p:spPr/>
        <p:txBody>
          <a:bodyPr/>
          <a:lstStyle/>
          <a:p>
            <a:r>
              <a:rPr lang="en-US" dirty="0"/>
              <a:t>name '</a:t>
            </a:r>
            <a:r>
              <a:rPr lang="en-US" dirty="0" err="1"/>
              <a:t>azrael'maintainer</a:t>
            </a:r>
            <a:r>
              <a:rPr lang="en-US" dirty="0"/>
              <a:t> 'The </a:t>
            </a:r>
            <a:r>
              <a:rPr lang="en-US" dirty="0" err="1"/>
              <a:t>Authors'maintainer_email</a:t>
            </a:r>
            <a:r>
              <a:rPr lang="en-US" dirty="0"/>
              <a:t> '</a:t>
            </a:r>
            <a:r>
              <a:rPr lang="en-US" dirty="0" err="1"/>
              <a:t>you@example.com'license</a:t>
            </a:r>
            <a:r>
              <a:rPr lang="en-US" dirty="0"/>
              <a:t> 'All Rights </a:t>
            </a:r>
            <a:r>
              <a:rPr lang="en-US" dirty="0" err="1"/>
              <a:t>Reserved'description</a:t>
            </a:r>
            <a:r>
              <a:rPr lang="en-US" dirty="0"/>
              <a:t> 'Installs/Configures </a:t>
            </a:r>
            <a:r>
              <a:rPr lang="en-US" dirty="0" err="1"/>
              <a:t>azrael'long_description</a:t>
            </a:r>
            <a:r>
              <a:rPr lang="en-US" dirty="0"/>
              <a:t> 'Installs/Configures </a:t>
            </a:r>
            <a:r>
              <a:rPr lang="en-US" dirty="0" err="1"/>
              <a:t>azrael'version</a:t>
            </a:r>
            <a:r>
              <a:rPr lang="en-US" dirty="0"/>
              <a:t> '0.1.0'chef_version '&gt;= 12.14' if </a:t>
            </a:r>
            <a:r>
              <a:rPr lang="en-US" dirty="0" err="1"/>
              <a:t>respond_to</a:t>
            </a:r>
            <a:r>
              <a:rPr lang="en-US" dirty="0"/>
              <a:t>?(:</a:t>
            </a:r>
            <a:r>
              <a:rPr lang="en-US" dirty="0" err="1"/>
              <a:t>chef_version</a:t>
            </a:r>
            <a:r>
              <a:rPr lang="en-US" dirty="0"/>
              <a:t>)depends '</a:t>
            </a:r>
            <a:r>
              <a:rPr lang="en-US" dirty="0" err="1"/>
              <a:t>audit'depends</a:t>
            </a:r>
            <a:r>
              <a:rPr lang="en-US" dirty="0"/>
              <a:t> '</a:t>
            </a:r>
            <a:r>
              <a:rPr lang="en-US" dirty="0" err="1"/>
              <a:t>chef_handler</a:t>
            </a:r>
            <a:r>
              <a:rPr lang="en-US" dirty="0"/>
              <a:t>'</a:t>
            </a:r>
          </a:p>
        </p:txBody>
      </p:sp>
      <p:sp>
        <p:nvSpPr>
          <p:cNvPr id="4" name="Text Placeholder 3">
            <a:extLst>
              <a:ext uri="{FF2B5EF4-FFF2-40B4-BE49-F238E27FC236}">
                <a16:creationId xmlns:a16="http://schemas.microsoft.com/office/drawing/2014/main" id="{6B5A266B-9167-E248-831E-416E524FA878}"/>
              </a:ext>
            </a:extLst>
          </p:cNvPr>
          <p:cNvSpPr>
            <a:spLocks noGrp="1"/>
          </p:cNvSpPr>
          <p:nvPr>
            <p:ph type="body" sz="quarter" idx="11"/>
          </p:nvPr>
        </p:nvSpPr>
        <p:spPr/>
        <p:txBody>
          <a:bodyPr/>
          <a:lstStyle/>
          <a:p>
            <a:r>
              <a:rPr lang="en-US" dirty="0" err="1"/>
              <a:t>metadata.rb</a:t>
            </a:r>
            <a:endParaRPr lang="en-US" dirty="0"/>
          </a:p>
        </p:txBody>
      </p:sp>
      <p:sp>
        <p:nvSpPr>
          <p:cNvPr id="5" name="Text Placeholder 4">
            <a:extLst>
              <a:ext uri="{FF2B5EF4-FFF2-40B4-BE49-F238E27FC236}">
                <a16:creationId xmlns:a16="http://schemas.microsoft.com/office/drawing/2014/main" id="{0EC1E0BF-96CC-6D43-9CD0-DF2EA711E644}"/>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EDD1B1FD-1041-134B-8338-4562E75CB19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40292690"/>
      </p:ext>
    </p:extLst>
  </p:cSld>
  <p:clrMapOvr>
    <a:masterClrMapping/>
  </p:clrMapOvr>
  <p:transition spd="med">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FA55-6154-2847-9ECD-7F8536B1DE17}"/>
              </a:ext>
            </a:extLst>
          </p:cNvPr>
          <p:cNvSpPr>
            <a:spLocks noGrp="1"/>
          </p:cNvSpPr>
          <p:nvPr>
            <p:ph type="title"/>
          </p:nvPr>
        </p:nvSpPr>
        <p:spPr/>
        <p:txBody>
          <a:bodyPr/>
          <a:lstStyle/>
          <a:p>
            <a:r>
              <a:rPr lang="en-US" dirty="0"/>
              <a:t>Using the </a:t>
            </a:r>
            <a:r>
              <a:rPr lang="en-US" dirty="0" err="1"/>
              <a:t>chef_handler</a:t>
            </a:r>
            <a:r>
              <a:rPr lang="en-US" dirty="0"/>
              <a:t> resource</a:t>
            </a:r>
          </a:p>
        </p:txBody>
      </p:sp>
      <p:sp>
        <p:nvSpPr>
          <p:cNvPr id="3" name="Content Placeholder 2">
            <a:extLst>
              <a:ext uri="{FF2B5EF4-FFF2-40B4-BE49-F238E27FC236}">
                <a16:creationId xmlns:a16="http://schemas.microsoft.com/office/drawing/2014/main" id="{7E13C655-0560-E841-85FC-098D490330CA}"/>
              </a:ext>
            </a:extLst>
          </p:cNvPr>
          <p:cNvSpPr>
            <a:spLocks noGrp="1"/>
          </p:cNvSpPr>
          <p:nvPr>
            <p:ph sz="quarter" idx="10"/>
          </p:nvPr>
        </p:nvSpPr>
        <p:spPr/>
        <p:txBody>
          <a:bodyPr/>
          <a:lstStyle/>
          <a:p>
            <a:r>
              <a:rPr lang="en-US" dirty="0"/>
              <a:t># @see https://</a:t>
            </a:r>
            <a:r>
              <a:rPr lang="en-US" dirty="0" err="1"/>
              <a:t>docs.chef.io</a:t>
            </a:r>
            <a:r>
              <a:rPr lang="en-US" dirty="0"/>
              <a:t>/</a:t>
            </a:r>
            <a:r>
              <a:rPr lang="en-US" dirty="0" err="1"/>
              <a:t>resource_chef_handler.html</a:t>
            </a:r>
            <a:endParaRPr lang="en-US" dirty="0"/>
          </a:p>
          <a:p>
            <a:endParaRPr lang="en-US" dirty="0"/>
          </a:p>
          <a:p>
            <a:r>
              <a:rPr lang="en-US" dirty="0" err="1"/>
              <a:t>chef_handler</a:t>
            </a:r>
            <a:r>
              <a:rPr lang="en-US" dirty="0"/>
              <a:t> 'Azrael::Handler::</a:t>
            </a:r>
            <a:r>
              <a:rPr lang="en-US" dirty="0" err="1"/>
              <a:t>UploadFile</a:t>
            </a:r>
            <a:r>
              <a:rPr lang="en-US" dirty="0"/>
              <a:t>' do  source "#{Chef::</a:t>
            </a:r>
            <a:r>
              <a:rPr lang="en-US" dirty="0" err="1"/>
              <a:t>Config</a:t>
            </a:r>
            <a:r>
              <a:rPr lang="en-US" dirty="0"/>
              <a:t>[:</a:t>
            </a:r>
            <a:r>
              <a:rPr lang="en-US" dirty="0" err="1"/>
              <a:t>cookbook_path</a:t>
            </a:r>
            <a:r>
              <a:rPr lang="en-US" dirty="0"/>
              <a:t>]}/#{</a:t>
            </a:r>
            <a:r>
              <a:rPr lang="en-US" dirty="0" err="1"/>
              <a:t>cookbook_name</a:t>
            </a:r>
            <a:r>
              <a:rPr lang="en-US" dirty="0"/>
              <a:t>}/files/default/</a:t>
            </a:r>
            <a:r>
              <a:rPr lang="en-US" dirty="0" err="1"/>
              <a:t>upload_handler.rb</a:t>
            </a:r>
            <a:r>
              <a:rPr lang="en-US" dirty="0"/>
              <a:t>"  arguments [ server: 'http://localhost:8000' ]  supports report: true, exception: true  action :</a:t>
            </a:r>
            <a:r>
              <a:rPr lang="en-US" dirty="0" err="1"/>
              <a:t>enableend</a:t>
            </a:r>
            <a:endParaRPr lang="en-US" dirty="0"/>
          </a:p>
        </p:txBody>
      </p:sp>
      <p:sp>
        <p:nvSpPr>
          <p:cNvPr id="4" name="Text Placeholder 3">
            <a:extLst>
              <a:ext uri="{FF2B5EF4-FFF2-40B4-BE49-F238E27FC236}">
                <a16:creationId xmlns:a16="http://schemas.microsoft.com/office/drawing/2014/main" id="{6B5A266B-9167-E248-831E-416E524FA878}"/>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0EC1E0BF-96CC-6D43-9CD0-DF2EA711E644}"/>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EDD1B1FD-1041-134B-8338-4562E75CB19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71985030"/>
      </p:ext>
    </p:extLst>
  </p:cSld>
  <p:clrMapOvr>
    <a:masterClrMapping/>
  </p:clrMapOvr>
  <p:transition spd="med">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663D5-F599-0D44-8D46-CA88AE881203}"/>
              </a:ext>
            </a:extLst>
          </p:cNvPr>
          <p:cNvSpPr>
            <a:spLocks noGrp="1"/>
          </p:cNvSpPr>
          <p:nvPr>
            <p:ph type="title"/>
          </p:nvPr>
        </p:nvSpPr>
        <p:spPr/>
        <p:txBody>
          <a:bodyPr/>
          <a:lstStyle/>
          <a:p>
            <a:r>
              <a:rPr lang="en-US" dirty="0"/>
              <a:t>Adding to the cookbook </a:t>
            </a:r>
            <a:r>
              <a:rPr lang="en-US" dirty="0" err="1"/>
              <a:t>Berksfile</a:t>
            </a:r>
            <a:endParaRPr lang="en-US" dirty="0"/>
          </a:p>
        </p:txBody>
      </p:sp>
      <p:sp>
        <p:nvSpPr>
          <p:cNvPr id="3" name="Content Placeholder 2">
            <a:extLst>
              <a:ext uri="{FF2B5EF4-FFF2-40B4-BE49-F238E27FC236}">
                <a16:creationId xmlns:a16="http://schemas.microsoft.com/office/drawing/2014/main" id="{DB9593AA-57F3-C94B-BFFE-6676C9347449}"/>
              </a:ext>
            </a:extLst>
          </p:cNvPr>
          <p:cNvSpPr>
            <a:spLocks noGrp="1"/>
          </p:cNvSpPr>
          <p:nvPr>
            <p:ph sz="quarter" idx="10"/>
          </p:nvPr>
        </p:nvSpPr>
        <p:spPr/>
        <p:txBody>
          <a:bodyPr/>
          <a:lstStyle/>
          <a:p>
            <a:r>
              <a:rPr lang="en-US" dirty="0"/>
              <a:t># </a:t>
            </a:r>
            <a:r>
              <a:rPr lang="en-US" dirty="0" err="1"/>
              <a:t>frozen_string_literal</a:t>
            </a:r>
            <a:r>
              <a:rPr lang="en-US" dirty="0"/>
              <a:t>: </a:t>
            </a:r>
            <a:r>
              <a:rPr lang="en-US" dirty="0" err="1"/>
              <a:t>truesource</a:t>
            </a:r>
            <a:r>
              <a:rPr lang="en-US" dirty="0"/>
              <a:t> 'https://</a:t>
            </a:r>
            <a:r>
              <a:rPr lang="en-US" dirty="0" err="1"/>
              <a:t>supermarket.chef.io'metadatacookbook</a:t>
            </a:r>
            <a:r>
              <a:rPr lang="en-US" dirty="0"/>
              <a:t> '</a:t>
            </a:r>
            <a:r>
              <a:rPr lang="en-US" dirty="0" err="1"/>
              <a:t>azrael</a:t>
            </a:r>
            <a:r>
              <a:rPr lang="en-US" dirty="0"/>
              <a:t>', path: '../</a:t>
            </a:r>
            <a:r>
              <a:rPr lang="en-US" dirty="0" err="1"/>
              <a:t>azrael</a:t>
            </a:r>
            <a:r>
              <a:rPr lang="en-US" dirty="0"/>
              <a:t>'</a:t>
            </a:r>
          </a:p>
        </p:txBody>
      </p:sp>
      <p:sp>
        <p:nvSpPr>
          <p:cNvPr id="4" name="Text Placeholder 3">
            <a:extLst>
              <a:ext uri="{FF2B5EF4-FFF2-40B4-BE49-F238E27FC236}">
                <a16:creationId xmlns:a16="http://schemas.microsoft.com/office/drawing/2014/main" id="{846F8250-45B3-424B-AFE1-A5B95FC1315B}"/>
              </a:ext>
            </a:extLst>
          </p:cNvPr>
          <p:cNvSpPr>
            <a:spLocks noGrp="1"/>
          </p:cNvSpPr>
          <p:nvPr>
            <p:ph type="body" sz="quarter" idx="11"/>
          </p:nvPr>
        </p:nvSpPr>
        <p:spPr/>
        <p:txBody>
          <a:bodyPr/>
          <a:lstStyle/>
          <a:p>
            <a:r>
              <a:rPr lang="en-US" dirty="0" err="1"/>
              <a:t>Berksfile</a:t>
            </a:r>
            <a:endParaRPr lang="en-US" dirty="0"/>
          </a:p>
        </p:txBody>
      </p:sp>
      <p:sp>
        <p:nvSpPr>
          <p:cNvPr id="5" name="Text Placeholder 4">
            <a:extLst>
              <a:ext uri="{FF2B5EF4-FFF2-40B4-BE49-F238E27FC236}">
                <a16:creationId xmlns:a16="http://schemas.microsoft.com/office/drawing/2014/main" id="{D651E9A3-1733-E046-922C-C35974276000}"/>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8A6ED660-D5C1-4F4A-9F69-3341ADDA86A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7288691"/>
      </p:ext>
    </p:extLst>
  </p:cSld>
  <p:clrMapOvr>
    <a:masterClrMapping/>
  </p:clrMapOvr>
  <p:transition spd="med">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2492-1D56-524C-8E1E-661E6CC29647}"/>
              </a:ext>
            </a:extLst>
          </p:cNvPr>
          <p:cNvSpPr>
            <a:spLocks noGrp="1"/>
          </p:cNvSpPr>
          <p:nvPr>
            <p:ph type="title"/>
          </p:nvPr>
        </p:nvSpPr>
        <p:spPr/>
        <p:txBody>
          <a:bodyPr/>
          <a:lstStyle/>
          <a:p>
            <a:r>
              <a:rPr lang="en-US" dirty="0"/>
              <a:t>Adding a new test suite</a:t>
            </a:r>
          </a:p>
        </p:txBody>
      </p:sp>
      <p:sp>
        <p:nvSpPr>
          <p:cNvPr id="3" name="Content Placeholder 2">
            <a:extLst>
              <a:ext uri="{FF2B5EF4-FFF2-40B4-BE49-F238E27FC236}">
                <a16:creationId xmlns:a16="http://schemas.microsoft.com/office/drawing/2014/main" id="{965EB03D-4BF5-5D4C-BAEE-FD888BF714C5}"/>
              </a:ext>
            </a:extLst>
          </p:cNvPr>
          <p:cNvSpPr>
            <a:spLocks noGrp="1"/>
          </p:cNvSpPr>
          <p:nvPr>
            <p:ph sz="quarter" idx="10"/>
          </p:nvPr>
        </p:nvSpPr>
        <p:spPr/>
        <p:txBody>
          <a:bodyPr/>
          <a:lstStyle/>
          <a:p>
            <a:r>
              <a:rPr lang="en-US" dirty="0"/>
              <a:t>suites:  - name: default    </a:t>
            </a:r>
            <a:r>
              <a:rPr lang="en-US" dirty="0" err="1"/>
              <a:t>run_list</a:t>
            </a:r>
            <a:r>
              <a:rPr lang="en-US" dirty="0"/>
              <a:t>:      - recipe[</a:t>
            </a:r>
            <a:r>
              <a:rPr lang="en-US" dirty="0" err="1"/>
              <a:t>node_service</a:t>
            </a:r>
            <a:r>
              <a:rPr lang="en-US" dirty="0"/>
              <a:t>::default]    verifier:      </a:t>
            </a:r>
            <a:r>
              <a:rPr lang="en-US" dirty="0" err="1"/>
              <a:t>inspec_tests</a:t>
            </a:r>
            <a:r>
              <a:rPr lang="en-US" dirty="0"/>
              <a:t>:        - ../../</a:t>
            </a:r>
            <a:r>
              <a:rPr lang="en-US" dirty="0" err="1"/>
              <a:t>web_service</a:t>
            </a:r>
            <a:r>
              <a:rPr lang="en-US" dirty="0"/>
              <a:t>    attributes:  - name: scan    </a:t>
            </a:r>
            <a:r>
              <a:rPr lang="en-US" dirty="0" err="1"/>
              <a:t>run_list</a:t>
            </a:r>
            <a:r>
              <a:rPr lang="en-US" dirty="0"/>
              <a:t>:      - recipe[</a:t>
            </a:r>
            <a:r>
              <a:rPr lang="en-US" dirty="0" err="1"/>
              <a:t>node_service</a:t>
            </a:r>
            <a:r>
              <a:rPr lang="en-US" dirty="0"/>
              <a:t>::default]      - recipe[</a:t>
            </a:r>
            <a:r>
              <a:rPr lang="en-US" dirty="0" err="1"/>
              <a:t>azrael</a:t>
            </a:r>
            <a:r>
              <a:rPr lang="en-US" dirty="0"/>
              <a:t>::default]    verifier:      </a:t>
            </a:r>
            <a:r>
              <a:rPr lang="en-US" dirty="0" err="1"/>
              <a:t>inspec_tests</a:t>
            </a:r>
            <a:r>
              <a:rPr lang="en-US" dirty="0"/>
              <a:t>:        - test/integration/default    attributes:</a:t>
            </a:r>
          </a:p>
        </p:txBody>
      </p:sp>
      <p:sp>
        <p:nvSpPr>
          <p:cNvPr id="4" name="Text Placeholder 3">
            <a:extLst>
              <a:ext uri="{FF2B5EF4-FFF2-40B4-BE49-F238E27FC236}">
                <a16:creationId xmlns:a16="http://schemas.microsoft.com/office/drawing/2014/main" id="{1C529DDA-B629-F64F-951B-06FFDE37C813}"/>
              </a:ext>
            </a:extLst>
          </p:cNvPr>
          <p:cNvSpPr>
            <a:spLocks noGrp="1"/>
          </p:cNvSpPr>
          <p:nvPr>
            <p:ph type="body" sz="quarter" idx="11"/>
          </p:nvPr>
        </p:nvSpPr>
        <p:spPr/>
        <p:txBody>
          <a:bodyPr/>
          <a:lstStyle/>
          <a:p>
            <a:r>
              <a:rPr lang="en-US" dirty="0"/>
              <a:t>.</a:t>
            </a:r>
            <a:r>
              <a:rPr lang="en-US" dirty="0" err="1"/>
              <a:t>kitchen.yml</a:t>
            </a:r>
            <a:endParaRPr lang="en-US" dirty="0"/>
          </a:p>
        </p:txBody>
      </p:sp>
      <p:sp>
        <p:nvSpPr>
          <p:cNvPr id="5" name="Text Placeholder 4">
            <a:extLst>
              <a:ext uri="{FF2B5EF4-FFF2-40B4-BE49-F238E27FC236}">
                <a16:creationId xmlns:a16="http://schemas.microsoft.com/office/drawing/2014/main" id="{0742E06F-4EEB-6249-9980-B6296C713CFA}"/>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69122224-ECA7-9D43-810A-5696FFA31FA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70971227"/>
      </p:ext>
    </p:extLst>
  </p:cSld>
  <p:clrMapOvr>
    <a:masterClrMapping/>
  </p:clrMapOvr>
  <p:transition spd="med">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7209-3B30-5C43-9F40-13171368A2EC}"/>
              </a:ext>
            </a:extLst>
          </p:cNvPr>
          <p:cNvSpPr>
            <a:spLocks noGrp="1"/>
          </p:cNvSpPr>
          <p:nvPr>
            <p:ph type="title"/>
          </p:nvPr>
        </p:nvSpPr>
        <p:spPr/>
        <p:txBody>
          <a:bodyPr/>
          <a:lstStyle/>
          <a:p>
            <a:r>
              <a:rPr lang="en-US" dirty="0"/>
              <a:t>Test the upload / results</a:t>
            </a:r>
          </a:p>
        </p:txBody>
      </p:sp>
      <p:sp>
        <p:nvSpPr>
          <p:cNvPr id="3" name="Content Placeholder 2">
            <a:extLst>
              <a:ext uri="{FF2B5EF4-FFF2-40B4-BE49-F238E27FC236}">
                <a16:creationId xmlns:a16="http://schemas.microsoft.com/office/drawing/2014/main" id="{61E48DDE-80AB-D24B-837A-55AD327EF33B}"/>
              </a:ext>
            </a:extLst>
          </p:cNvPr>
          <p:cNvSpPr>
            <a:spLocks noGrp="1"/>
          </p:cNvSpPr>
          <p:nvPr>
            <p:ph sz="quarter" idx="10"/>
          </p:nvPr>
        </p:nvSpPr>
        <p:spPr/>
        <p:txBody>
          <a:bodyPr>
            <a:normAutofit lnSpcReduction="10000"/>
          </a:bodyPr>
          <a:lstStyle/>
          <a:p>
            <a:r>
              <a:rPr lang="en-US" dirty="0"/>
              <a:t># encoding: utf-8# REFERENCE# https://</a:t>
            </a:r>
            <a:r>
              <a:rPr lang="en-US" dirty="0" err="1"/>
              <a:t>inspec.io</a:t>
            </a:r>
            <a:r>
              <a:rPr lang="en-US" dirty="0"/>
              <a:t>/docs/reference/resources/command# https://</a:t>
            </a:r>
            <a:r>
              <a:rPr lang="en-US" dirty="0" err="1"/>
              <a:t>inspec.io</a:t>
            </a:r>
            <a:r>
              <a:rPr lang="en-US" dirty="0"/>
              <a:t>/docs/reference/resources/host# https://</a:t>
            </a:r>
            <a:r>
              <a:rPr lang="en-US" dirty="0" err="1"/>
              <a:t>inspec.io</a:t>
            </a:r>
            <a:r>
              <a:rPr lang="en-US" dirty="0"/>
              <a:t>/docs/reference/resources/port# https://</a:t>
            </a:r>
            <a:r>
              <a:rPr lang="en-US" dirty="0" err="1"/>
              <a:t>inspec.io</a:t>
            </a:r>
            <a:r>
              <a:rPr lang="en-US" dirty="0"/>
              <a:t>/docs/reference/resources/service# https://</a:t>
            </a:r>
            <a:r>
              <a:rPr lang="en-US" dirty="0" err="1"/>
              <a:t>inspec.io</a:t>
            </a:r>
            <a:r>
              <a:rPr lang="en-US" dirty="0"/>
              <a:t>/docs/reference/resources/file/describe file('/upload-</a:t>
            </a:r>
            <a:r>
              <a:rPr lang="en-US" dirty="0" err="1"/>
              <a:t>response.txt</a:t>
            </a:r>
            <a:r>
              <a:rPr lang="en-US" dirty="0"/>
              <a:t>') do  it { should exist }  its('content') { </a:t>
            </a:r>
            <a:r>
              <a:rPr lang="en-US" dirty="0" err="1"/>
              <a:t>should_not</a:t>
            </a:r>
            <a:r>
              <a:rPr lang="en-US" dirty="0"/>
              <a:t> match /FAILED TO CONTACT http:\/\/localhost:8000/ }end# https://</a:t>
            </a:r>
            <a:r>
              <a:rPr lang="en-US" dirty="0" err="1"/>
              <a:t>inspec.io</a:t>
            </a:r>
            <a:r>
              <a:rPr lang="en-US" dirty="0"/>
              <a:t>/docs/reference/resources/http/describe </a:t>
            </a:r>
            <a:r>
              <a:rPr lang="en-US" dirty="0" err="1"/>
              <a:t>json</a:t>
            </a:r>
            <a:r>
              <a:rPr lang="en-US" dirty="0"/>
              <a:t>(command: 'curl http://localhost:8000/scans') do  its('count') { should &gt; 1 }  its(['last']) { should </a:t>
            </a:r>
            <a:r>
              <a:rPr lang="en-US" dirty="0" err="1"/>
              <a:t>cmp</a:t>
            </a:r>
            <a:r>
              <a:rPr lang="en-US" dirty="0"/>
              <a:t> '1.42.3' }  its(['</a:t>
            </a:r>
            <a:r>
              <a:rPr lang="en-US" dirty="0" err="1"/>
              <a:t>last','data</a:t>
            </a:r>
            <a:r>
              <a:rPr lang="en-US" dirty="0"/>
              <a:t>']) { should </a:t>
            </a:r>
            <a:r>
              <a:rPr lang="en-US" dirty="0" err="1"/>
              <a:t>cmp</a:t>
            </a:r>
            <a:r>
              <a:rPr lang="en-US" dirty="0"/>
              <a:t> '1.42.3' }  its(['</a:t>
            </a:r>
            <a:r>
              <a:rPr lang="en-US" dirty="0" err="1"/>
              <a:t>last','data','version</a:t>
            </a:r>
            <a:r>
              <a:rPr lang="en-US" dirty="0"/>
              <a:t>']) { should </a:t>
            </a:r>
            <a:r>
              <a:rPr lang="en-US" dirty="0" err="1"/>
              <a:t>cmp</a:t>
            </a:r>
            <a:r>
              <a:rPr lang="en-US" dirty="0"/>
              <a:t> '1.42.3' }end</a:t>
            </a:r>
          </a:p>
        </p:txBody>
      </p:sp>
      <p:sp>
        <p:nvSpPr>
          <p:cNvPr id="4" name="Text Placeholder 3">
            <a:extLst>
              <a:ext uri="{FF2B5EF4-FFF2-40B4-BE49-F238E27FC236}">
                <a16:creationId xmlns:a16="http://schemas.microsoft.com/office/drawing/2014/main" id="{0E3BDBE6-17C1-4C49-9B9E-DAE50490FE9C}"/>
              </a:ext>
            </a:extLst>
          </p:cNvPr>
          <p:cNvSpPr>
            <a:spLocks noGrp="1"/>
          </p:cNvSpPr>
          <p:nvPr>
            <p:ph type="body" sz="quarter" idx="11"/>
          </p:nvPr>
        </p:nvSpPr>
        <p:spPr/>
        <p:txBody>
          <a:bodyPr/>
          <a:lstStyle/>
          <a:p>
            <a:r>
              <a:rPr lang="en-US" dirty="0"/>
              <a:t>cookbooks/COOKBOOK/test/integration/scan/</a:t>
            </a:r>
            <a:r>
              <a:rPr lang="en-US" dirty="0" err="1"/>
              <a:t>default_test.rb</a:t>
            </a:r>
            <a:endParaRPr lang="en-US" dirty="0"/>
          </a:p>
        </p:txBody>
      </p:sp>
      <p:sp>
        <p:nvSpPr>
          <p:cNvPr id="5" name="Text Placeholder 4">
            <a:extLst>
              <a:ext uri="{FF2B5EF4-FFF2-40B4-BE49-F238E27FC236}">
                <a16:creationId xmlns:a16="http://schemas.microsoft.com/office/drawing/2014/main" id="{0D03AD08-4BA5-AA47-96A8-4A9D4C812F45}"/>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DD7BD227-EA6C-DA4B-B436-BB4C4BE2571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72721870"/>
      </p:ext>
    </p:extLst>
  </p:cSld>
  <p:clrMapOvr>
    <a:masterClrMapping/>
  </p:clrMapOvr>
  <p:transition spd="med">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95744813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Expectations</a:t>
            </a:r>
          </a:p>
        </p:txBody>
      </p:sp>
      <p:sp>
        <p:nvSpPr>
          <p:cNvPr id="3" name="Text Placeholder 2"/>
          <p:cNvSpPr>
            <a:spLocks noGrp="1"/>
          </p:cNvSpPr>
          <p:nvPr>
            <p:ph type="body" sz="quarter" idx="12"/>
          </p:nvPr>
        </p:nvSpPr>
        <p:spPr/>
        <p:txBody>
          <a:bodyPr/>
          <a:lstStyle/>
          <a:p>
            <a:pPr marL="0" lvl="1"/>
            <a:r>
              <a:rPr lang="en-US" sz="3600" dirty="0"/>
              <a:t>You will leave this workshop with the ability to:</a:t>
            </a:r>
          </a:p>
          <a:p>
            <a:pPr marL="0" lvl="1"/>
            <a:endParaRPr lang="en-US" sz="3600" dirty="0"/>
          </a:p>
          <a:p>
            <a:pPr marL="571500" lvl="1" indent="-571500">
              <a:buFont typeface="Arial" panose="020B0604020202020204" pitchFamily="34" charset="0"/>
              <a:buChar char="•"/>
            </a:pPr>
            <a:r>
              <a:rPr lang="en-US" sz="3600" dirty="0"/>
              <a:t>identify the various concerns within a recipe/cookbook</a:t>
            </a:r>
          </a:p>
          <a:p>
            <a:pPr marL="571500" lvl="1" indent="-571500">
              <a:buFont typeface="Arial" panose="020B0604020202020204" pitchFamily="34" charset="0"/>
              <a:buChar char="•"/>
            </a:pPr>
            <a:r>
              <a:rPr lang="en-US" sz="3600" dirty="0"/>
              <a:t>develop </a:t>
            </a:r>
            <a:r>
              <a:rPr lang="en-US" sz="3600" dirty="0" err="1"/>
              <a:t>InSpec</a:t>
            </a:r>
            <a:r>
              <a:rPr lang="en-US" sz="3600" dirty="0"/>
              <a:t> tests for a service/application</a:t>
            </a:r>
          </a:p>
          <a:p>
            <a:pPr marL="571500" lvl="1" indent="-571500">
              <a:buFont typeface="Arial" panose="020B0604020202020204" pitchFamily="34" charset="0"/>
              <a:buChar char="•"/>
            </a:pPr>
            <a:r>
              <a:rPr lang="en-US" sz="3600" dirty="0"/>
              <a:t>create </a:t>
            </a:r>
            <a:r>
              <a:rPr lang="en-US" sz="3600" dirty="0" err="1"/>
              <a:t>InSpec</a:t>
            </a:r>
            <a:r>
              <a:rPr lang="en-US" sz="3600" dirty="0"/>
              <a:t> profiles that provide re-use in cookbook testing</a:t>
            </a:r>
          </a:p>
          <a:p>
            <a:pPr marL="571500" lvl="1" indent="-571500">
              <a:buFont typeface="Arial" panose="020B0604020202020204" pitchFamily="34" charset="0"/>
              <a:buChar char="•"/>
            </a:pPr>
            <a:r>
              <a:rPr lang="en-US" sz="3600" dirty="0"/>
              <a:t>setup the execution of </a:t>
            </a:r>
            <a:r>
              <a:rPr lang="en-US" sz="3600" dirty="0" err="1"/>
              <a:t>InSpec</a:t>
            </a:r>
            <a:r>
              <a:rPr lang="en-US" sz="3600" dirty="0"/>
              <a:t> profiles on every node converge</a:t>
            </a:r>
          </a:p>
          <a:p>
            <a:pPr marL="571500" lvl="1" indent="-571500">
              <a:buFont typeface="Arial" panose="020B0604020202020204" pitchFamily="34" charset="0"/>
              <a:buChar char="•"/>
            </a:pPr>
            <a:endParaRPr lang="en-US" sz="3600" dirty="0"/>
          </a:p>
          <a:p>
            <a:pPr marL="0" lvl="1"/>
            <a:endParaRPr lang="en-US" sz="3600" dirty="0"/>
          </a:p>
          <a:p>
            <a:pPr marL="0" lvl="1"/>
            <a:endParaRPr lang="en-US" sz="3600" dirty="0"/>
          </a:p>
        </p:txBody>
      </p:sp>
    </p:spTree>
    <p:extLst>
      <p:ext uri="{BB962C8B-B14F-4D97-AF65-F5344CB8AC3E}">
        <p14:creationId xmlns:p14="http://schemas.microsoft.com/office/powerpoint/2010/main" val="3470821037"/>
      </p:ext>
    </p:extLst>
  </p:cSld>
  <p:clrMapOvr>
    <a:masterClrMapping/>
  </p:clrMapOvr>
  <p:transition spd="med">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Audit Cookbook</a:t>
            </a:r>
          </a:p>
        </p:txBody>
      </p:sp>
      <p:sp>
        <p:nvSpPr>
          <p:cNvPr id="6" name="Content Placeholder 5">
            <a:extLst>
              <a:ext uri="{FF2B5EF4-FFF2-40B4-BE49-F238E27FC236}">
                <a16:creationId xmlns:a16="http://schemas.microsoft.com/office/drawing/2014/main" id="{7A05A145-1A1B-5B40-BD32-21E6CBA05405}"/>
              </a:ext>
            </a:extLst>
          </p:cNvPr>
          <p:cNvSpPr>
            <a:spLocks noGrp="1"/>
          </p:cNvSpPr>
          <p:nvPr>
            <p:ph sz="quarter" idx="11"/>
          </p:nvPr>
        </p:nvSpPr>
        <p:spPr/>
        <p:txBody>
          <a:bodyPr anchor="t"/>
          <a:lstStyle/>
          <a:p>
            <a:r>
              <a:rPr lang="en-US" dirty="0"/>
              <a:t>Add a dependency on the cookbook</a:t>
            </a:r>
          </a:p>
          <a:p>
            <a:r>
              <a:rPr lang="en-US" dirty="0"/>
              <a:t>Add a new test suite that installs the service and scans</a:t>
            </a:r>
          </a:p>
          <a:p>
            <a:r>
              <a:rPr lang="en-US" dirty="0"/>
              <a:t>Define the attributes within the wrapper recipe</a:t>
            </a:r>
          </a:p>
          <a:p>
            <a:r>
              <a:rPr lang="en-US" dirty="0"/>
              <a:t>Use </a:t>
            </a:r>
            <a:r>
              <a:rPr lang="en-US" dirty="0" err="1"/>
              <a:t>Chef.event_handler</a:t>
            </a:r>
            <a:r>
              <a:rPr lang="en-US" dirty="0"/>
              <a:t> or </a:t>
            </a:r>
            <a:r>
              <a:rPr lang="en-US" dirty="0" err="1"/>
              <a:t>chef_handler</a:t>
            </a:r>
            <a:endParaRPr lang="en-US" dirty="0"/>
          </a:p>
          <a:p>
            <a:r>
              <a:rPr lang="en-US" dirty="0"/>
              <a:t>Test that the scan completed and uploaded</a:t>
            </a:r>
          </a:p>
          <a:p>
            <a:endParaRPr lang="en-US" dirty="0"/>
          </a:p>
        </p:txBody>
      </p:sp>
      <p:sp>
        <p:nvSpPr>
          <p:cNvPr id="7" name="Content Placeholder 6">
            <a:extLst>
              <a:ext uri="{FF2B5EF4-FFF2-40B4-BE49-F238E27FC236}">
                <a16:creationId xmlns:a16="http://schemas.microsoft.com/office/drawing/2014/main" id="{D766E507-6715-5949-A496-A9656EE4F4E1}"/>
              </a:ext>
            </a:extLst>
          </p:cNvPr>
          <p:cNvSpPr>
            <a:spLocks noGrp="1"/>
          </p:cNvSpPr>
          <p:nvPr>
            <p:ph sz="quarter" idx="12"/>
          </p:nvPr>
        </p:nvSpPr>
        <p:spPr>
          <a:xfrm>
            <a:off x="1671638" y="7075507"/>
            <a:ext cx="12200944" cy="857879"/>
          </a:xfrm>
        </p:spPr>
        <p:txBody>
          <a:bodyPr/>
          <a:lstStyle/>
          <a:p>
            <a:r>
              <a:rPr lang="en-US" dirty="0"/>
              <a:t>The scan completes successfully and is verified by a test</a:t>
            </a:r>
          </a:p>
        </p:txBody>
      </p:sp>
    </p:spTree>
    <p:extLst>
      <p:ext uri="{BB962C8B-B14F-4D97-AF65-F5344CB8AC3E}">
        <p14:creationId xmlns:p14="http://schemas.microsoft.com/office/powerpoint/2010/main" val="2048907839"/>
      </p:ext>
    </p:extLst>
  </p:cSld>
  <p:clrMapOvr>
    <a:masterClrMapping/>
  </p:clrMapOvr>
  <p:transition spd="med">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796974601"/>
      </p:ext>
    </p:extLst>
  </p:cSld>
  <p:clrMapOvr>
    <a:masterClrMapping/>
  </p:clrMapOvr>
  <p:transition spd="med">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43063229"/>
      </p:ext>
    </p:extLst>
  </p:cSld>
  <p:clrMapOvr>
    <a:masterClrMapping/>
  </p:clrMapOvr>
  <p:transition spd="med">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2061066983"/>
      </p:ext>
    </p:extLst>
  </p:cSld>
  <p:clrMapOvr>
    <a:masterClrMapping/>
  </p:clrMapOvr>
  <p:transition spd="med">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F617-010A-644F-B1FA-7513A0C08C3F}"/>
              </a:ext>
            </a:extLst>
          </p:cNvPr>
          <p:cNvSpPr>
            <a:spLocks noGrp="1"/>
          </p:cNvSpPr>
          <p:nvPr>
            <p:ph type="title"/>
          </p:nvPr>
        </p:nvSpPr>
        <p:spPr/>
        <p:txBody>
          <a:bodyPr/>
          <a:lstStyle/>
          <a:p>
            <a:r>
              <a:rPr lang="en-US" dirty="0"/>
              <a:t>Break</a:t>
            </a:r>
          </a:p>
        </p:txBody>
      </p:sp>
      <p:sp>
        <p:nvSpPr>
          <p:cNvPr id="3" name="Text Placeholder 2">
            <a:extLst>
              <a:ext uri="{FF2B5EF4-FFF2-40B4-BE49-F238E27FC236}">
                <a16:creationId xmlns:a16="http://schemas.microsoft.com/office/drawing/2014/main" id="{824CC64A-0673-D741-8585-E5D559D41B7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027848275"/>
      </p:ext>
    </p:extLst>
  </p:cSld>
  <p:clrMapOvr>
    <a:masterClrMapping/>
  </p:clrMapOvr>
  <p:transition spd="med">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946604526"/>
      </p:ext>
    </p:extLst>
  </p:cSld>
  <p:clrMapOvr>
    <a:masterClrMapping/>
  </p:clrMapOvr>
  <p:transition spd="med">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Patterns</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In all of the web services we identified a pattern:</a:t>
            </a:r>
          </a:p>
          <a:p>
            <a:endParaRPr lang="en-US" dirty="0"/>
          </a:p>
          <a:p>
            <a:r>
              <a:rPr lang="en-US" dirty="0"/>
              <a:t>* Install the framework</a:t>
            </a:r>
          </a:p>
          <a:p>
            <a:r>
              <a:rPr lang="en-US" dirty="0"/>
              <a:t>* Copy the source</a:t>
            </a:r>
          </a:p>
          <a:p>
            <a:r>
              <a:rPr lang="en-US" dirty="0"/>
              <a:t>* Install dependencies</a:t>
            </a:r>
          </a:p>
          <a:p>
            <a:r>
              <a:rPr lang="en-US" dirty="0"/>
              <a:t>* Migrate the database</a:t>
            </a:r>
          </a:p>
          <a:p>
            <a:r>
              <a:rPr lang="en-US" dirty="0"/>
              <a:t>* Create / Start a service</a:t>
            </a:r>
          </a:p>
        </p:txBody>
      </p:sp>
    </p:spTree>
    <p:extLst>
      <p:ext uri="{BB962C8B-B14F-4D97-AF65-F5344CB8AC3E}">
        <p14:creationId xmlns:p14="http://schemas.microsoft.com/office/powerpoint/2010/main" val="870615322"/>
      </p:ext>
    </p:extLst>
  </p:cSld>
  <p:clrMapOvr>
    <a:masterClrMapping/>
  </p:clrMapOvr>
  <p:transition spd="med">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940731626"/>
      </p:ext>
    </p:extLst>
  </p:cSld>
  <p:clrMapOvr>
    <a:masterClrMapping/>
  </p:clrMapOvr>
  <p:transition spd="med">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Generate a habitat plan</a:t>
            </a:r>
          </a:p>
          <a:p>
            <a:r>
              <a:rPr lang="en-US" dirty="0"/>
              <a:t>Habitat scaffolding</a:t>
            </a:r>
          </a:p>
          <a:p>
            <a:r>
              <a:rPr lang="en-US" dirty="0"/>
              <a:t>Habitat Studio</a:t>
            </a:r>
          </a:p>
          <a:p>
            <a:r>
              <a:rPr lang="en-US" dirty="0"/>
              <a:t>Build, Run, Export</a:t>
            </a:r>
          </a:p>
          <a:p>
            <a:r>
              <a:rPr lang="en-US" dirty="0" err="1"/>
              <a:t>InSpec</a:t>
            </a:r>
            <a:r>
              <a:rPr lang="en-US" dirty="0"/>
              <a:t> Profiles testing Habitat</a:t>
            </a:r>
          </a:p>
        </p:txBody>
      </p:sp>
    </p:spTree>
    <p:extLst>
      <p:ext uri="{BB962C8B-B14F-4D97-AF65-F5344CB8AC3E}">
        <p14:creationId xmlns:p14="http://schemas.microsoft.com/office/powerpoint/2010/main" val="4267583196"/>
      </p:ext>
    </p:extLst>
  </p:cSld>
  <p:clrMapOvr>
    <a:masterClrMapping/>
  </p:clrMapOvr>
  <p:transition spd="med">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328574278"/>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a:latin typeface="Courier New Bold" panose="02070309020205020404" pitchFamily="49" charset="0"/>
                <a:ea typeface="Courier New" charset="0"/>
                <a:cs typeface="Courier New" charset="0"/>
              </a:rPr>
              <a:t> 9:00 -  9:50 – Introductions and Code Review</a:t>
            </a:r>
          </a:p>
          <a:p>
            <a:r>
              <a:rPr lang="en-US" sz="3600" b="1" dirty="0">
                <a:latin typeface="Courier New Bold" panose="02070309020205020404" pitchFamily="49" charset="0"/>
                <a:ea typeface="Courier New" charset="0"/>
                <a:cs typeface="Courier New" charset="0"/>
              </a:rPr>
              <a:t>10:00 - 10:50 – First Web Service</a:t>
            </a:r>
          </a:p>
          <a:p>
            <a:r>
              <a:rPr lang="en-US" sz="3600" b="1" dirty="0">
                <a:latin typeface="Courier New Bold" panose="02070309020205020404" pitchFamily="49" charset="0"/>
                <a:ea typeface="Courier New" charset="0"/>
                <a:cs typeface="Courier New" charset="0"/>
              </a:rPr>
              <a:t>11:00 - 11:50 – Second Web Service</a:t>
            </a:r>
          </a:p>
          <a:p>
            <a:r>
              <a:rPr lang="en-US" sz="3600" b="1" dirty="0">
                <a:latin typeface="Courier New Bold" panose="02070309020205020404" pitchFamily="49" charset="0"/>
                <a:ea typeface="Courier New" charset="0"/>
                <a:cs typeface="Courier New" charset="0"/>
              </a:rPr>
              <a:t>12:00 - 13:00 – LUNCH</a:t>
            </a:r>
          </a:p>
        </p:txBody>
      </p:sp>
    </p:spTree>
    <p:extLst>
      <p:ext uri="{BB962C8B-B14F-4D97-AF65-F5344CB8AC3E}">
        <p14:creationId xmlns:p14="http://schemas.microsoft.com/office/powerpoint/2010/main" val="2511362023"/>
      </p:ext>
    </p:extLst>
  </p:cSld>
  <p:clrMapOvr>
    <a:masterClrMapping/>
  </p:clrMapOvr>
  <p:transition spd="med">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A Web Service in Habitat</a:t>
            </a:r>
          </a:p>
        </p:txBody>
      </p:sp>
      <p:sp>
        <p:nvSpPr>
          <p:cNvPr id="6" name="Content Placeholder 5">
            <a:extLst>
              <a:ext uri="{FF2B5EF4-FFF2-40B4-BE49-F238E27FC236}">
                <a16:creationId xmlns:a16="http://schemas.microsoft.com/office/drawing/2014/main" id="{7A05A145-1A1B-5B40-BD32-21E6CBA05405}"/>
              </a:ext>
            </a:extLst>
          </p:cNvPr>
          <p:cNvSpPr>
            <a:spLocks noGrp="1"/>
          </p:cNvSpPr>
          <p:nvPr>
            <p:ph sz="quarter" idx="11"/>
          </p:nvPr>
        </p:nvSpPr>
        <p:spPr/>
        <p:txBody>
          <a:bodyPr anchor="t"/>
          <a:lstStyle/>
          <a:p>
            <a:r>
              <a:rPr lang="en-US" dirty="0"/>
              <a:t>Generate a habitat plan and modify it as necessary</a:t>
            </a:r>
          </a:p>
          <a:p>
            <a:r>
              <a:rPr lang="en-US" dirty="0"/>
              <a:t>Enter the Habitat studio, build, run and export</a:t>
            </a:r>
          </a:p>
          <a:p>
            <a:r>
              <a:rPr lang="en-US" dirty="0"/>
              <a:t>Generate a Habitat artifact for the Service</a:t>
            </a:r>
          </a:p>
          <a:p>
            <a:r>
              <a:rPr lang="en-US" dirty="0"/>
              <a:t>Run the service artifact and the profile artifact</a:t>
            </a:r>
          </a:p>
          <a:p>
            <a:endParaRPr lang="en-US" dirty="0"/>
          </a:p>
        </p:txBody>
      </p:sp>
      <p:sp>
        <p:nvSpPr>
          <p:cNvPr id="7" name="Content Placeholder 6">
            <a:extLst>
              <a:ext uri="{FF2B5EF4-FFF2-40B4-BE49-F238E27FC236}">
                <a16:creationId xmlns:a16="http://schemas.microsoft.com/office/drawing/2014/main" id="{D766E507-6715-5949-A496-A9656EE4F4E1}"/>
              </a:ext>
            </a:extLst>
          </p:cNvPr>
          <p:cNvSpPr>
            <a:spLocks noGrp="1"/>
          </p:cNvSpPr>
          <p:nvPr>
            <p:ph sz="quarter" idx="12"/>
          </p:nvPr>
        </p:nvSpPr>
        <p:spPr>
          <a:xfrm>
            <a:off x="1671638" y="7075507"/>
            <a:ext cx="12200944" cy="857879"/>
          </a:xfrm>
        </p:spPr>
        <p:txBody>
          <a:bodyPr/>
          <a:lstStyle/>
          <a:p>
            <a:r>
              <a:rPr lang="en-US" dirty="0"/>
              <a:t>The Habitat supervisor is running the service artifact and profile artifact.</a:t>
            </a:r>
          </a:p>
        </p:txBody>
      </p:sp>
    </p:spTree>
    <p:extLst>
      <p:ext uri="{BB962C8B-B14F-4D97-AF65-F5344CB8AC3E}">
        <p14:creationId xmlns:p14="http://schemas.microsoft.com/office/powerpoint/2010/main" val="390112359"/>
      </p:ext>
    </p:extLst>
  </p:cSld>
  <p:clrMapOvr>
    <a:masterClrMapping/>
  </p:clrMapOvr>
  <p:transition spd="med">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843900448"/>
      </p:ext>
    </p:extLst>
  </p:cSld>
  <p:clrMapOvr>
    <a:masterClrMapping/>
  </p:clrMapOvr>
  <p:transition spd="med">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79335172"/>
      </p:ext>
    </p:extLst>
  </p:cSld>
  <p:clrMapOvr>
    <a:masterClrMapping/>
  </p:clrMapOvr>
  <p:transition spd="med">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2798980601"/>
      </p:ext>
    </p:extLst>
  </p:cSld>
  <p:clrMapOvr>
    <a:masterClrMapping/>
  </p:clrMapOvr>
  <p:transition spd="med">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F617-010A-644F-B1FA-7513A0C08C3F}"/>
              </a:ext>
            </a:extLst>
          </p:cNvPr>
          <p:cNvSpPr>
            <a:spLocks noGrp="1"/>
          </p:cNvSpPr>
          <p:nvPr>
            <p:ph type="title"/>
          </p:nvPr>
        </p:nvSpPr>
        <p:spPr/>
        <p:txBody>
          <a:bodyPr/>
          <a:lstStyle/>
          <a:p>
            <a:r>
              <a:rPr lang="en-US" dirty="0"/>
              <a:t>Break</a:t>
            </a:r>
          </a:p>
        </p:txBody>
      </p:sp>
      <p:sp>
        <p:nvSpPr>
          <p:cNvPr id="3" name="Text Placeholder 2">
            <a:extLst>
              <a:ext uri="{FF2B5EF4-FFF2-40B4-BE49-F238E27FC236}">
                <a16:creationId xmlns:a16="http://schemas.microsoft.com/office/drawing/2014/main" id="{824CC64A-0673-D741-8585-E5D559D41B7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19791156"/>
      </p:ext>
    </p:extLst>
  </p:cSld>
  <p:clrMapOvr>
    <a:masterClrMapping/>
  </p:clrMapOvr>
  <p:transition spd="med">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59EEBE-52B3-E342-89C0-D1CFFECF367E}"/>
              </a:ext>
            </a:extLst>
          </p:cNvPr>
          <p:cNvSpPr>
            <a:spLocks noGrp="1"/>
          </p:cNvSpPr>
          <p:nvPr>
            <p:ph type="ctrTitle"/>
          </p:nvPr>
        </p:nvSpPr>
        <p:spPr/>
        <p:txBody>
          <a:bodyPr/>
          <a:lstStyle/>
          <a:p>
            <a:r>
              <a:rPr lang="en-US" dirty="0"/>
              <a:t>Summary / Wrap-Up</a:t>
            </a:r>
          </a:p>
        </p:txBody>
      </p:sp>
      <p:sp>
        <p:nvSpPr>
          <p:cNvPr id="5" name="Text Placeholder 4">
            <a:extLst>
              <a:ext uri="{FF2B5EF4-FFF2-40B4-BE49-F238E27FC236}">
                <a16:creationId xmlns:a16="http://schemas.microsoft.com/office/drawing/2014/main" id="{42291BF4-31ED-B34E-A5F6-A2B631934E2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83391961"/>
      </p:ext>
    </p:extLst>
  </p:cSld>
  <p:clrMapOvr>
    <a:masterClrMapping/>
  </p:clrMapOvr>
  <p:transition spd="med">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Resources - Chef</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62987401"/>
      </p:ext>
    </p:extLst>
  </p:cSld>
  <p:clrMapOvr>
    <a:masterClrMapping/>
  </p:clrMapOvr>
  <p:transition spd="med">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Resources - </a:t>
            </a:r>
            <a:r>
              <a:rPr lang="en-US" dirty="0" err="1"/>
              <a:t>InSpec</a:t>
            </a:r>
            <a:endParaRPr lang="en-US" dirty="0"/>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45568917"/>
      </p:ext>
    </p:extLst>
  </p:cSld>
  <p:clrMapOvr>
    <a:masterClrMapping/>
  </p:clrMapOvr>
  <p:transition spd="med">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Resources - Habitat</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43152681"/>
      </p:ext>
    </p:extLst>
  </p:cSld>
  <p:clrMapOvr>
    <a:masterClrMapping/>
  </p:clrMapOvr>
  <p:transition spd="med">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Conference Schedule</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38289799"/>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a:latin typeface="Courier New Bold" panose="02070309020205020404" pitchFamily="49" charset="0"/>
                <a:ea typeface="Courier New" charset="0"/>
                <a:cs typeface="Courier New" charset="0"/>
              </a:rPr>
              <a:t>12:00 - 13:00 – LUNCH</a:t>
            </a:r>
          </a:p>
          <a:p>
            <a:r>
              <a:rPr lang="en-US" sz="3600" b="1" dirty="0">
                <a:latin typeface="Courier New Bold" panose="02070309020205020404" pitchFamily="49" charset="0"/>
                <a:ea typeface="Courier New" charset="0"/>
                <a:cs typeface="Courier New" charset="0"/>
              </a:rPr>
              <a:t>13:00 - 13:50 – Re-use with </a:t>
            </a:r>
            <a:r>
              <a:rPr lang="en-US" sz="3600" b="1" dirty="0" err="1">
                <a:latin typeface="Courier New Bold" panose="02070309020205020404" pitchFamily="49" charset="0"/>
                <a:ea typeface="Courier New" charset="0"/>
                <a:cs typeface="Courier New" charset="0"/>
              </a:rPr>
              <a:t>InSpec</a:t>
            </a:r>
            <a:r>
              <a:rPr lang="en-US" sz="3600" b="1" dirty="0">
                <a:latin typeface="Courier New Bold" panose="02070309020205020404" pitchFamily="49" charset="0"/>
                <a:ea typeface="Courier New" charset="0"/>
                <a:cs typeface="Courier New" charset="0"/>
              </a:rPr>
              <a:t> Profiles</a:t>
            </a:r>
          </a:p>
          <a:p>
            <a:r>
              <a:rPr lang="en-US" sz="3600" b="1" dirty="0">
                <a:latin typeface="Courier New Bold" panose="02070309020205020404" pitchFamily="49" charset="0"/>
                <a:ea typeface="Courier New" charset="0"/>
                <a:cs typeface="Courier New" charset="0"/>
              </a:rPr>
              <a:t>14:00 - 14:50 – Third Web Service</a:t>
            </a:r>
          </a:p>
          <a:p>
            <a:r>
              <a:rPr lang="en-US" sz="3600" b="1" dirty="0">
                <a:latin typeface="Courier New Bold" panose="02070309020205020404" pitchFamily="49" charset="0"/>
                <a:ea typeface="Courier New" charset="0"/>
                <a:cs typeface="Courier New" charset="0"/>
              </a:rPr>
              <a:t>15:00 - 15:50 – Audit Cookbook</a:t>
            </a:r>
          </a:p>
          <a:p>
            <a:r>
              <a:rPr lang="en-US" sz="3600" b="1" dirty="0">
                <a:latin typeface="Courier New Bold" panose="02070309020205020404" pitchFamily="49" charset="0"/>
                <a:ea typeface="Courier New" charset="0"/>
                <a:cs typeface="Courier New" charset="0"/>
              </a:rPr>
              <a:t>16:00 - 16:30 – A Web Service in Habitat</a:t>
            </a:r>
          </a:p>
          <a:p>
            <a:r>
              <a:rPr lang="en-US" sz="3600" b="1" dirty="0">
                <a:latin typeface="Courier New Bold" panose="02070309020205020404" pitchFamily="49" charset="0"/>
                <a:ea typeface="Courier New" charset="0"/>
                <a:cs typeface="Courier New" charset="0"/>
              </a:rPr>
              <a:t>16:30 - 16:50 – Summary / Wrap up </a:t>
            </a:r>
          </a:p>
        </p:txBody>
      </p:sp>
    </p:spTree>
    <p:extLst>
      <p:ext uri="{BB962C8B-B14F-4D97-AF65-F5344CB8AC3E}">
        <p14:creationId xmlns:p14="http://schemas.microsoft.com/office/powerpoint/2010/main" val="2906733818"/>
      </p:ext>
    </p:extLst>
  </p:cSld>
  <p:clrMapOvr>
    <a:masterClrMapping/>
  </p:clrMapOvr>
  <p:transition spd="med">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Schedule Suggestion</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14279159"/>
      </p:ext>
    </p:extLst>
  </p:cSld>
  <p:clrMapOvr>
    <a:masterClrMapping/>
  </p:clrMapOvr>
  <p:transition spd="med">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Learn Chef Rally Booth</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21640390"/>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 of a Challenge</a:t>
            </a: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a:t>Overview and Concepts </a:t>
            </a:r>
            <a:r>
              <a:rPr lang="en-US" b="1" dirty="0">
                <a:solidFill>
                  <a:schemeClr val="bg1">
                    <a:lumMod val="50000"/>
                  </a:schemeClr>
                </a:solidFill>
              </a:rPr>
              <a:t>(15 minutes)</a:t>
            </a:r>
          </a:p>
          <a:p>
            <a:pPr lvl="1"/>
            <a:r>
              <a:rPr lang="en-US" sz="2000" dirty="0"/>
              <a:t>	Outline the challenge that you are about to face and define success criteria</a:t>
            </a:r>
          </a:p>
          <a:p>
            <a:pPr lvl="1"/>
            <a:r>
              <a:rPr lang="en-US" sz="2000" dirty="0"/>
              <a:t>	Define the tools and techniques you are going to use to solve the problem</a:t>
            </a:r>
          </a:p>
          <a:p>
            <a:pPr marL="457200" indent="-457200">
              <a:buFont typeface="Wingdings" charset="2"/>
              <a:buChar char="q"/>
            </a:pPr>
            <a:r>
              <a:rPr lang="en-US" b="1" dirty="0"/>
              <a:t>Exercise </a:t>
            </a:r>
            <a:r>
              <a:rPr lang="en-US" b="1" dirty="0">
                <a:solidFill>
                  <a:schemeClr val="bg1">
                    <a:lumMod val="50000"/>
                  </a:schemeClr>
                </a:solidFill>
              </a:rPr>
              <a:t>(25 minutes)</a:t>
            </a:r>
          </a:p>
          <a:p>
            <a:pPr lvl="1"/>
            <a:r>
              <a:rPr lang="en-US" sz="2000" dirty="0"/>
              <a:t>	During this time you will solve the challenge with all of us supporting one another</a:t>
            </a:r>
          </a:p>
          <a:p>
            <a:pPr marL="457200" indent="-457200">
              <a:buFont typeface="Wingdings" charset="2"/>
              <a:buChar char="q"/>
            </a:pPr>
            <a:r>
              <a:rPr lang="en-US" b="1" dirty="0"/>
              <a:t>Review </a:t>
            </a:r>
            <a:r>
              <a:rPr lang="en-US" b="1" dirty="0">
                <a:solidFill>
                  <a:schemeClr val="bg1">
                    <a:lumMod val="50000"/>
                  </a:schemeClr>
                </a:solidFill>
              </a:rPr>
              <a:t>(10 minutes)</a:t>
            </a:r>
          </a:p>
          <a:p>
            <a:pPr lvl="1"/>
            <a:r>
              <a:rPr lang="en-US" sz="2000" dirty="0"/>
              <a:t>	Demonstration and review the techniques and answer questions</a:t>
            </a:r>
          </a:p>
          <a:p>
            <a:pPr marL="457200" indent="-457200">
              <a:buFont typeface="Wingdings" charset="2"/>
              <a:buChar char="q"/>
            </a:pPr>
            <a:endParaRPr lang="en-US" b="1" dirty="0"/>
          </a:p>
        </p:txBody>
      </p:sp>
    </p:spTree>
    <p:extLst>
      <p:ext uri="{BB962C8B-B14F-4D97-AF65-F5344CB8AC3E}">
        <p14:creationId xmlns:p14="http://schemas.microsoft.com/office/powerpoint/2010/main" val="2070751312"/>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Login to the a remote workstation:</a:t>
            </a:r>
          </a:p>
          <a:p>
            <a:endParaRPr lang="en-US" dirty="0"/>
          </a:p>
          <a:p>
            <a:r>
              <a:rPr lang="en-US" b="1" dirty="0"/>
              <a:t>user: </a:t>
            </a:r>
            <a:r>
              <a:rPr lang="en-US" dirty="0"/>
              <a:t>chef</a:t>
            </a:r>
          </a:p>
          <a:p>
            <a:r>
              <a:rPr lang="en-US" b="1" dirty="0"/>
              <a:t>password: </a:t>
            </a:r>
            <a:r>
              <a:rPr lang="en-US" dirty="0"/>
              <a:t>Cod3Can!</a:t>
            </a:r>
          </a:p>
          <a:p>
            <a:endParaRPr lang="en-US" b="1" dirty="0"/>
          </a:p>
          <a:p>
            <a:endParaRPr lang="en-US" b="1" dirty="0"/>
          </a:p>
          <a:p>
            <a:r>
              <a:rPr lang="en-US" b="1" dirty="0"/>
              <a:t>Workstations:</a:t>
            </a:r>
          </a:p>
          <a:p>
            <a:endParaRPr lang="en-US" dirty="0"/>
          </a:p>
          <a:p>
            <a:r>
              <a:rPr lang="en-US" dirty="0"/>
              <a:t>https://</a:t>
            </a:r>
            <a:r>
              <a:rPr lang="en-US" dirty="0" err="1"/>
              <a:t>goo.gl</a:t>
            </a:r>
            <a:r>
              <a:rPr lang="en-US" dirty="0"/>
              <a:t>/nmp2pV</a:t>
            </a:r>
          </a:p>
        </p:txBody>
      </p:sp>
      <p:sp>
        <p:nvSpPr>
          <p:cNvPr id="3" name="Content Placeholder 2"/>
          <p:cNvSpPr>
            <a:spLocks noGrp="1"/>
          </p:cNvSpPr>
          <p:nvPr>
            <p:ph sz="quarter" idx="12"/>
          </p:nvPr>
        </p:nvSpPr>
        <p:spPr/>
        <p:txBody>
          <a:bodyPr/>
          <a:lstStyle/>
          <a:p>
            <a:r>
              <a:rPr lang="en-US" b="1" dirty="0"/>
              <a:t>System Requirements:</a:t>
            </a:r>
          </a:p>
          <a:p>
            <a:endParaRPr lang="en-US" dirty="0"/>
          </a:p>
          <a:p>
            <a:r>
              <a:rPr lang="en-US" dirty="0"/>
              <a:t>* Chef Development Kit (2.5.3)</a:t>
            </a:r>
          </a:p>
          <a:p>
            <a:r>
              <a:rPr lang="en-US" dirty="0"/>
              <a:t>* Docker (18.03.1-ce)</a:t>
            </a:r>
          </a:p>
          <a:p>
            <a:r>
              <a:rPr lang="en-US" dirty="0"/>
              <a:t>* kitchen-</a:t>
            </a:r>
            <a:r>
              <a:rPr lang="en-US" dirty="0" err="1"/>
              <a:t>dokken</a:t>
            </a:r>
            <a:r>
              <a:rPr lang="en-US" dirty="0"/>
              <a:t> (2.6.7)</a:t>
            </a:r>
          </a:p>
          <a:p>
            <a:endParaRPr lang="en-US" dirty="0"/>
          </a:p>
          <a:p>
            <a:r>
              <a:rPr lang="en-US" b="1" dirty="0"/>
              <a:t>Clone/download: </a:t>
            </a:r>
          </a:p>
          <a:p>
            <a:endParaRPr lang="en-US" b="1" dirty="0"/>
          </a:p>
          <a:p>
            <a:r>
              <a:rPr lang="en-US" dirty="0"/>
              <a:t>https://</a:t>
            </a:r>
            <a:r>
              <a:rPr lang="en-US" dirty="0" err="1"/>
              <a:t>github.com</a:t>
            </a:r>
            <a:r>
              <a:rPr lang="en-US" dirty="0"/>
              <a:t>/chef-training/</a:t>
            </a:r>
            <a:r>
              <a:rPr lang="en-US" dirty="0" err="1"/>
              <a:t>running_with_scissors</a:t>
            </a:r>
            <a:endParaRPr lang="en-US" dirty="0"/>
          </a:p>
          <a:p>
            <a:endParaRPr lang="en-US" dirty="0"/>
          </a:p>
          <a:p>
            <a:endParaRPr lang="en-US" dirty="0"/>
          </a:p>
          <a:p>
            <a:endParaRPr lang="en-US" dirty="0"/>
          </a:p>
        </p:txBody>
      </p:sp>
      <p:sp>
        <p:nvSpPr>
          <p:cNvPr id="4" name="Text Placeholder 3"/>
          <p:cNvSpPr>
            <a:spLocks noGrp="1"/>
          </p:cNvSpPr>
          <p:nvPr>
            <p:ph type="body" sz="quarter" idx="15"/>
          </p:nvPr>
        </p:nvSpPr>
        <p:spPr/>
        <p:txBody>
          <a:bodyPr/>
          <a:lstStyle/>
          <a:p>
            <a:r>
              <a:rPr lang="en-US" dirty="0"/>
              <a:t>Remotely</a:t>
            </a:r>
          </a:p>
        </p:txBody>
      </p:sp>
      <p:sp>
        <p:nvSpPr>
          <p:cNvPr id="5" name="Text Placeholder 4"/>
          <p:cNvSpPr>
            <a:spLocks noGrp="1"/>
          </p:cNvSpPr>
          <p:nvPr>
            <p:ph type="body" sz="quarter" idx="16"/>
          </p:nvPr>
        </p:nvSpPr>
        <p:spPr/>
        <p:txBody>
          <a:bodyPr/>
          <a:lstStyle/>
          <a:p>
            <a:r>
              <a:rPr lang="en-US" dirty="0"/>
              <a:t>Locally</a:t>
            </a:r>
          </a:p>
        </p:txBody>
      </p:sp>
    </p:spTree>
    <p:extLst>
      <p:ext uri="{BB962C8B-B14F-4D97-AF65-F5344CB8AC3E}">
        <p14:creationId xmlns:p14="http://schemas.microsoft.com/office/powerpoint/2010/main" val="98796791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A19A7-163A-C440-8FC1-875756DB7B95}"/>
              </a:ext>
            </a:extLst>
          </p:cNvPr>
          <p:cNvSpPr>
            <a:spLocks noGrp="1"/>
          </p:cNvSpPr>
          <p:nvPr>
            <p:ph type="ctrTitle"/>
          </p:nvPr>
        </p:nvSpPr>
        <p:spPr/>
        <p:txBody>
          <a:bodyPr/>
          <a:lstStyle/>
          <a:p>
            <a:r>
              <a:rPr lang="en-US" dirty="0"/>
              <a:t>Challenge: Code Review</a:t>
            </a:r>
          </a:p>
        </p:txBody>
      </p:sp>
      <p:sp>
        <p:nvSpPr>
          <p:cNvPr id="3" name="Text Placeholder 2">
            <a:extLst>
              <a:ext uri="{FF2B5EF4-FFF2-40B4-BE49-F238E27FC236}">
                <a16:creationId xmlns:a16="http://schemas.microsoft.com/office/drawing/2014/main" id="{82CC61A1-6D61-704A-872D-CEE3EC4C84A5}"/>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579261593"/>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Running with Scissors</a:t>
            </a:r>
          </a:p>
        </p:txBody>
      </p:sp>
      <p:sp>
        <p:nvSpPr>
          <p:cNvPr id="3" name="Text Placeholder 2"/>
          <p:cNvSpPr>
            <a:spLocks noGrp="1"/>
          </p:cNvSpPr>
          <p:nvPr>
            <p:ph type="body" sz="quarter" idx="10"/>
          </p:nvPr>
        </p:nvSpPr>
        <p:spPr/>
        <p:txBody>
          <a:bodyPr/>
          <a:lstStyle/>
          <a:p>
            <a:endParaRPr lang="en-US" dirty="0"/>
          </a:p>
        </p:txBody>
      </p:sp>
      <p:sp>
        <p:nvSpPr>
          <p:cNvPr id="4" name="Rectangle 3">
            <a:extLst>
              <a:ext uri="{FF2B5EF4-FFF2-40B4-BE49-F238E27FC236}">
                <a16:creationId xmlns:a16="http://schemas.microsoft.com/office/drawing/2014/main" id="{CD4DABDD-F334-E94B-84A9-B4151BD98D6C}"/>
              </a:ext>
            </a:extLst>
          </p:cNvPr>
          <p:cNvSpPr/>
          <p:nvPr/>
        </p:nvSpPr>
        <p:spPr bwMode="auto">
          <a:xfrm rot="20729726">
            <a:off x="9908187" y="5925802"/>
            <a:ext cx="5736724" cy="1494920"/>
          </a:xfrm>
          <a:prstGeom prst="rect">
            <a:avLst/>
          </a:prstGeom>
          <a:solidFill>
            <a:srgbClr val="C00000"/>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7200" b="1" dirty="0">
                <a:gradFill>
                  <a:gsLst>
                    <a:gs pos="0">
                      <a:srgbClr val="FFFFFF"/>
                    </a:gs>
                    <a:gs pos="100000">
                      <a:srgbClr val="FFFFFF"/>
                    </a:gs>
                  </a:gsLst>
                  <a:lin ang="5400000" scaled="0"/>
                </a:gradFill>
                <a:latin typeface="Raleway-v4020" pitchFamily="2" charset="77"/>
              </a:rPr>
              <a:t>ADVANCED</a:t>
            </a:r>
          </a:p>
        </p:txBody>
      </p:sp>
    </p:spTree>
    <p:extLst>
      <p:ext uri="{BB962C8B-B14F-4D97-AF65-F5344CB8AC3E}">
        <p14:creationId xmlns:p14="http://schemas.microsoft.com/office/powerpoint/2010/main" val="2291739950"/>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754155395"/>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3D09-3B93-AD42-B11C-093D16AF8E29}"/>
              </a:ext>
            </a:extLst>
          </p:cNvPr>
          <p:cNvSpPr>
            <a:spLocks noGrp="1"/>
          </p:cNvSpPr>
          <p:nvPr>
            <p:ph type="ctrTitle"/>
          </p:nvPr>
        </p:nvSpPr>
        <p:spPr/>
        <p:txBody>
          <a:bodyPr>
            <a:normAutofit fontScale="90000"/>
          </a:bodyPr>
          <a:lstStyle/>
          <a:p>
            <a:r>
              <a:rPr lang="en-US"/>
              <a:t>First Microservice</a:t>
            </a:r>
            <a:endParaRPr lang="en-US" dirty="0"/>
          </a:p>
        </p:txBody>
      </p:sp>
      <p:sp>
        <p:nvSpPr>
          <p:cNvPr id="4" name="Subtitle 3">
            <a:extLst>
              <a:ext uri="{FF2B5EF4-FFF2-40B4-BE49-F238E27FC236}">
                <a16:creationId xmlns:a16="http://schemas.microsoft.com/office/drawing/2014/main" id="{F9F3BA0A-4697-7D43-83F4-E62840CFF80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0627768"/>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FE7D16-A5B6-C44F-A393-942C967AA78E}"/>
              </a:ext>
            </a:extLst>
          </p:cNvPr>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cookbooks/</a:t>
            </a:r>
            <a:r>
              <a:rPr lang="en-US" dirty="0" err="1">
                <a:latin typeface="Courier New" panose="02070309020205020404" pitchFamily="49" charset="0"/>
                <a:cs typeface="Courier New" panose="02070309020205020404" pitchFamily="49" charset="0"/>
              </a:rPr>
              <a:t>ruby_service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files</a:t>
            </a: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specter.zip</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recipes</a:t>
            </a: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templates</a:t>
            </a: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service.erb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start.sh.erb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stop.sh.erb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p>
        </p:txBody>
      </p:sp>
      <p:sp>
        <p:nvSpPr>
          <p:cNvPr id="3" name="Text Placeholder 2">
            <a:extLst>
              <a:ext uri="{FF2B5EF4-FFF2-40B4-BE49-F238E27FC236}">
                <a16:creationId xmlns:a16="http://schemas.microsoft.com/office/drawing/2014/main" id="{2E6D2700-7B8D-6742-8B0A-51448CC653A1}"/>
              </a:ext>
            </a:extLst>
          </p:cNvPr>
          <p:cNvSpPr>
            <a:spLocks noGrp="1"/>
          </p:cNvSpPr>
          <p:nvPr>
            <p:ph type="body" sz="quarter" idx="11"/>
          </p:nvPr>
        </p:nvSpPr>
        <p:spPr/>
        <p:txBody>
          <a:bodyPr/>
          <a:lstStyle/>
          <a:p>
            <a:r>
              <a:rPr lang="en-US" b="0" dirty="0"/>
              <a:t>&gt; tree cookbooks/</a:t>
            </a:r>
            <a:r>
              <a:rPr lang="en-US" b="0" dirty="0" err="1"/>
              <a:t>ruby_service</a:t>
            </a:r>
            <a:endParaRPr lang="en-US" b="0" dirty="0"/>
          </a:p>
        </p:txBody>
      </p:sp>
      <p:sp>
        <p:nvSpPr>
          <p:cNvPr id="5" name="Title 4">
            <a:extLst>
              <a:ext uri="{FF2B5EF4-FFF2-40B4-BE49-F238E27FC236}">
                <a16:creationId xmlns:a16="http://schemas.microsoft.com/office/drawing/2014/main" id="{29705DA0-EB2B-3E4A-ACD6-70CF3FEF1B80}"/>
              </a:ext>
            </a:extLst>
          </p:cNvPr>
          <p:cNvSpPr>
            <a:spLocks noGrp="1"/>
          </p:cNvSpPr>
          <p:nvPr>
            <p:ph type="title"/>
          </p:nvPr>
        </p:nvSpPr>
        <p:spPr/>
        <p:txBody>
          <a:bodyPr/>
          <a:lstStyle/>
          <a:p>
            <a:r>
              <a:rPr lang="en-US" dirty="0"/>
              <a:t>Viewing the Contents of the </a:t>
            </a:r>
            <a:r>
              <a:rPr lang="en-US" dirty="0" err="1"/>
              <a:t>ruby_service</a:t>
            </a:r>
            <a:endParaRPr lang="en-US" dirty="0"/>
          </a:p>
        </p:txBody>
      </p:sp>
    </p:spTree>
    <p:extLst>
      <p:ext uri="{BB962C8B-B14F-4D97-AF65-F5344CB8AC3E}">
        <p14:creationId xmlns:p14="http://schemas.microsoft.com/office/powerpoint/2010/main" val="335050155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fontScale="92500" lnSpcReduction="20000"/>
          </a:bodyPr>
          <a:lstStyle/>
          <a:p>
            <a:r>
              <a:rPr lang="en-US" sz="2400" dirty="0"/>
              <a:t>directory '/</a:t>
            </a:r>
            <a:r>
              <a:rPr lang="en-US" sz="2400" dirty="0" err="1"/>
              <a:t>srv</a:t>
            </a:r>
            <a:r>
              <a:rPr lang="en-US" sz="2400" dirty="0"/>
              <a:t>'</a:t>
            </a:r>
          </a:p>
          <a:p>
            <a:endParaRPr lang="en-US" sz="2400" dirty="0"/>
          </a:p>
          <a:p>
            <a:r>
              <a:rPr lang="en-US" sz="2400" dirty="0"/>
              <a:t>package 'unzip'</a:t>
            </a:r>
          </a:p>
          <a:p>
            <a:endParaRPr lang="en-US" sz="2400" dirty="0"/>
          </a:p>
          <a:p>
            <a:r>
              <a:rPr lang="en-US" sz="2400" dirty="0" err="1"/>
              <a:t>cookbook_file</a:t>
            </a:r>
            <a:r>
              <a:rPr lang="en-US" sz="2400" dirty="0"/>
              <a:t> '/</a:t>
            </a:r>
            <a:r>
              <a:rPr lang="en-US" sz="2400" dirty="0" err="1"/>
              <a:t>srv</a:t>
            </a:r>
            <a:r>
              <a:rPr lang="en-US" sz="2400" dirty="0"/>
              <a:t>/</a:t>
            </a:r>
            <a:r>
              <a:rPr lang="en-US" sz="2400" dirty="0" err="1"/>
              <a:t>specter.zip</a:t>
            </a:r>
            <a:r>
              <a:rPr lang="en-US" sz="2400" dirty="0"/>
              <a:t>' do</a:t>
            </a:r>
          </a:p>
          <a:p>
            <a:r>
              <a:rPr lang="en-US" sz="2400" dirty="0"/>
              <a:t>  source '</a:t>
            </a:r>
            <a:r>
              <a:rPr lang="en-US" sz="2400" dirty="0" err="1"/>
              <a:t>specter.zip</a:t>
            </a:r>
            <a:r>
              <a:rPr lang="en-US" sz="2400" dirty="0"/>
              <a:t>'</a:t>
            </a:r>
          </a:p>
          <a:p>
            <a:r>
              <a:rPr lang="en-US" sz="2400" dirty="0"/>
              <a:t>  notifies :run, 'execute[</a:t>
            </a:r>
            <a:r>
              <a:rPr lang="en-US" sz="2400" dirty="0" err="1"/>
              <a:t>extract_site</a:t>
            </a:r>
            <a:r>
              <a:rPr lang="en-US" sz="2400" dirty="0"/>
              <a:t>]', :immediately</a:t>
            </a:r>
          </a:p>
          <a:p>
            <a:r>
              <a:rPr lang="en-US" sz="2400" dirty="0"/>
              <a:t>end</a:t>
            </a:r>
          </a:p>
          <a:p>
            <a:endParaRPr lang="en-US" sz="2400" dirty="0"/>
          </a:p>
          <a:p>
            <a:r>
              <a:rPr lang="en-US" sz="2400" dirty="0"/>
              <a:t>execute '</a:t>
            </a:r>
            <a:r>
              <a:rPr lang="en-US" sz="2400" dirty="0" err="1"/>
              <a:t>extract_site</a:t>
            </a:r>
            <a:r>
              <a:rPr lang="en-US" sz="2400" dirty="0"/>
              <a:t>' do</a:t>
            </a:r>
          </a:p>
          <a:p>
            <a:r>
              <a:rPr lang="en-US" sz="2400" dirty="0"/>
              <a:t>  </a:t>
            </a:r>
            <a:r>
              <a:rPr lang="en-US" sz="2400" dirty="0" err="1"/>
              <a:t>cwd</a:t>
            </a:r>
            <a:r>
              <a:rPr lang="en-US" sz="2400" dirty="0"/>
              <a:t> '/</a:t>
            </a:r>
            <a:r>
              <a:rPr lang="en-US" sz="2400" dirty="0" err="1"/>
              <a:t>srv</a:t>
            </a:r>
            <a:r>
              <a:rPr lang="en-US" sz="2400" dirty="0"/>
              <a:t>'</a:t>
            </a:r>
          </a:p>
          <a:p>
            <a:r>
              <a:rPr lang="en-US" sz="2400" dirty="0"/>
              <a:t>  command 'unzip </a:t>
            </a:r>
            <a:r>
              <a:rPr lang="en-US" sz="2400" dirty="0" err="1"/>
              <a:t>specter.zip</a:t>
            </a:r>
            <a:r>
              <a:rPr lang="en-US" sz="2400" dirty="0"/>
              <a:t>'</a:t>
            </a:r>
          </a:p>
          <a:p>
            <a:r>
              <a:rPr lang="en-US" sz="2400" dirty="0"/>
              <a:t>  </a:t>
            </a:r>
            <a:r>
              <a:rPr lang="en-US" sz="2400" dirty="0" err="1"/>
              <a:t>not_if</a:t>
            </a:r>
            <a:r>
              <a:rPr lang="en-US" sz="2400" dirty="0"/>
              <a:t> { </a:t>
            </a:r>
            <a:r>
              <a:rPr lang="en-US" sz="2400" dirty="0" err="1"/>
              <a:t>File.exist</a:t>
            </a:r>
            <a:r>
              <a:rPr lang="en-US" sz="2400" dirty="0"/>
              <a:t>?('/</a:t>
            </a:r>
            <a:r>
              <a:rPr lang="en-US" sz="2400" dirty="0" err="1"/>
              <a:t>srv</a:t>
            </a:r>
            <a:r>
              <a:rPr lang="en-US" sz="2400" dirty="0"/>
              <a:t>/specter') }</a:t>
            </a:r>
          </a:p>
          <a:p>
            <a:r>
              <a:rPr lang="en-US" sz="2400" dirty="0"/>
              <a:t>  action :nothing</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4125788165"/>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a:bodyPr>
          <a:lstStyle/>
          <a:p>
            <a:r>
              <a:rPr lang="en-US" sz="2400" dirty="0"/>
              <a:t>package %w[git-core </a:t>
            </a:r>
            <a:r>
              <a:rPr lang="en-US" sz="2400" dirty="0" err="1"/>
              <a:t>zlib</a:t>
            </a:r>
            <a:r>
              <a:rPr lang="en-US" sz="2400" dirty="0"/>
              <a:t> </a:t>
            </a:r>
            <a:r>
              <a:rPr lang="en-US" sz="2400" dirty="0" err="1"/>
              <a:t>zlib-devel</a:t>
            </a:r>
            <a:r>
              <a:rPr lang="en-US" sz="2400" dirty="0"/>
              <a:t> </a:t>
            </a:r>
            <a:r>
              <a:rPr lang="en-US" sz="2400" dirty="0" err="1"/>
              <a:t>gcc-c</a:t>
            </a:r>
            <a:r>
              <a:rPr lang="en-US" sz="2400" dirty="0"/>
              <a:t>++ patch </a:t>
            </a:r>
            <a:r>
              <a:rPr lang="en-US" sz="2400" dirty="0" err="1"/>
              <a:t>readline</a:t>
            </a:r>
            <a:r>
              <a:rPr lang="en-US" sz="2400" dirty="0"/>
              <a:t> </a:t>
            </a:r>
            <a:r>
              <a:rPr lang="en-US" sz="2400" dirty="0" err="1"/>
              <a:t>readline-devel</a:t>
            </a:r>
            <a:r>
              <a:rPr lang="en-US" sz="2400" dirty="0"/>
              <a:t> </a:t>
            </a:r>
            <a:r>
              <a:rPr lang="en-US" sz="2400" dirty="0" err="1"/>
              <a:t>libyaml-devel</a:t>
            </a:r>
            <a:r>
              <a:rPr lang="en-US" sz="2400" dirty="0"/>
              <a:t> </a:t>
            </a:r>
            <a:r>
              <a:rPr lang="en-US" sz="2400" dirty="0" err="1"/>
              <a:t>libffi-devel</a:t>
            </a:r>
            <a:r>
              <a:rPr lang="en-US" sz="2400" dirty="0"/>
              <a:t> </a:t>
            </a:r>
            <a:r>
              <a:rPr lang="en-US" sz="2400" dirty="0" err="1"/>
              <a:t>openssl-devel</a:t>
            </a:r>
            <a:r>
              <a:rPr lang="en-US" sz="2400" dirty="0"/>
              <a:t> make bzip2 </a:t>
            </a:r>
            <a:r>
              <a:rPr lang="en-US" sz="2400" dirty="0" err="1"/>
              <a:t>autoconf</a:t>
            </a:r>
            <a:r>
              <a:rPr lang="en-US" sz="2400" dirty="0"/>
              <a:t> </a:t>
            </a:r>
            <a:r>
              <a:rPr lang="en-US" sz="2400" dirty="0" err="1"/>
              <a:t>automake</a:t>
            </a:r>
            <a:r>
              <a:rPr lang="en-US" sz="2400" dirty="0"/>
              <a:t> </a:t>
            </a:r>
            <a:r>
              <a:rPr lang="en-US" sz="2400" dirty="0" err="1"/>
              <a:t>libtool</a:t>
            </a:r>
            <a:r>
              <a:rPr lang="en-US" sz="2400" dirty="0"/>
              <a:t> bison curl </a:t>
            </a:r>
            <a:r>
              <a:rPr lang="en-US" sz="2400" dirty="0" err="1"/>
              <a:t>sqlite-devel</a:t>
            </a:r>
            <a:r>
              <a:rPr lang="en-US" sz="2400" dirty="0"/>
              <a:t>]</a:t>
            </a:r>
          </a:p>
          <a:p>
            <a:endParaRPr lang="en-US" sz="2400" dirty="0"/>
          </a:p>
          <a:p>
            <a:r>
              <a:rPr lang="en-US" sz="2400" dirty="0" err="1"/>
              <a:t>remote_file</a:t>
            </a:r>
            <a:r>
              <a:rPr lang="en-US" sz="2400" dirty="0"/>
              <a:t> '/</a:t>
            </a:r>
            <a:r>
              <a:rPr lang="en-US" sz="2400" dirty="0" err="1"/>
              <a:t>tmp</a:t>
            </a:r>
            <a:r>
              <a:rPr lang="en-US" sz="2400" dirty="0"/>
              <a:t>/ruby-2.5.1.tar.gz' do</a:t>
            </a:r>
          </a:p>
          <a:p>
            <a:r>
              <a:rPr lang="en-US" sz="2400" dirty="0"/>
              <a:t>  source 'https://</a:t>
            </a:r>
            <a:r>
              <a:rPr lang="en-US" sz="2400" dirty="0" err="1"/>
              <a:t>cache.ruby-lang.org</a:t>
            </a:r>
            <a:r>
              <a:rPr lang="en-US" sz="2400" dirty="0"/>
              <a:t>/pub/ruby/2.5/ruby-2.5.1.tar.gz'</a:t>
            </a:r>
          </a:p>
          <a:p>
            <a:r>
              <a:rPr lang="en-US" sz="2400" dirty="0"/>
              <a:t>end</a:t>
            </a:r>
          </a:p>
          <a:p>
            <a:endParaRPr lang="en-US" sz="2400" dirty="0"/>
          </a:p>
          <a:p>
            <a:r>
              <a:rPr lang="en-US" sz="2400" dirty="0"/>
              <a:t>execute 'extract ruby' do</a:t>
            </a:r>
          </a:p>
          <a:p>
            <a:r>
              <a:rPr lang="en-US" sz="2400" dirty="0"/>
              <a:t>  </a:t>
            </a:r>
            <a:r>
              <a:rPr lang="en-US" sz="2400" dirty="0" err="1"/>
              <a:t>cwd</a:t>
            </a:r>
            <a:r>
              <a:rPr lang="en-US" sz="2400" dirty="0"/>
              <a:t> '/</a:t>
            </a:r>
            <a:r>
              <a:rPr lang="en-US" sz="2400" dirty="0" err="1"/>
              <a:t>tmp</a:t>
            </a:r>
            <a:r>
              <a:rPr lang="en-US" sz="2400" dirty="0"/>
              <a:t>'</a:t>
            </a:r>
          </a:p>
          <a:p>
            <a:r>
              <a:rPr lang="en-US" sz="2400" dirty="0"/>
              <a:t>  command 'tar -</a:t>
            </a:r>
            <a:r>
              <a:rPr lang="en-US" sz="2400" dirty="0" err="1"/>
              <a:t>xvf</a:t>
            </a:r>
            <a:r>
              <a:rPr lang="en-US" sz="2400" dirty="0"/>
              <a:t> ruby-2.5.1.tar.gz'</a:t>
            </a:r>
          </a:p>
          <a:p>
            <a:r>
              <a:rPr lang="en-US" sz="2400" dirty="0"/>
              <a:t>  </a:t>
            </a:r>
            <a:r>
              <a:rPr lang="en-US" sz="2400" dirty="0" err="1"/>
              <a:t>not_if</a:t>
            </a:r>
            <a:r>
              <a:rPr lang="en-US" sz="2400" dirty="0"/>
              <a:t> { </a:t>
            </a:r>
            <a:r>
              <a:rPr lang="en-US" sz="2400" dirty="0" err="1"/>
              <a:t>File.exist</a:t>
            </a:r>
            <a:r>
              <a:rPr lang="en-US" sz="2400" dirty="0"/>
              <a:t>?('/</a:t>
            </a:r>
            <a:r>
              <a:rPr lang="en-US" sz="2400" dirty="0" err="1"/>
              <a:t>tmp</a:t>
            </a:r>
            <a:r>
              <a:rPr lang="en-US" sz="2400" dirty="0"/>
              <a:t>/ruby-2.5.1') }</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34272013"/>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a:bodyPr>
          <a:lstStyle/>
          <a:p>
            <a:r>
              <a:rPr lang="en-US" sz="2400" dirty="0"/>
              <a:t>execute 'configure, make and install ruby' do</a:t>
            </a:r>
          </a:p>
          <a:p>
            <a:r>
              <a:rPr lang="en-US" sz="2400" dirty="0"/>
              <a:t>  </a:t>
            </a:r>
            <a:r>
              <a:rPr lang="en-US" sz="2400" dirty="0" err="1"/>
              <a:t>cwd</a:t>
            </a:r>
            <a:r>
              <a:rPr lang="en-US" sz="2400" dirty="0"/>
              <a:t> '/</a:t>
            </a:r>
            <a:r>
              <a:rPr lang="en-US" sz="2400" dirty="0" err="1"/>
              <a:t>tmp</a:t>
            </a:r>
            <a:r>
              <a:rPr lang="en-US" sz="2400" dirty="0"/>
              <a:t>/ruby-2.5.1'</a:t>
            </a:r>
          </a:p>
          <a:p>
            <a:r>
              <a:rPr lang="en-US" sz="2400" dirty="0"/>
              <a:t>  command './configure &amp;&amp; make &amp;&amp; make install'</a:t>
            </a:r>
          </a:p>
          <a:p>
            <a:r>
              <a:rPr lang="en-US" sz="2400" dirty="0"/>
              <a:t>  </a:t>
            </a:r>
            <a:r>
              <a:rPr lang="en-US" sz="2400" dirty="0" err="1"/>
              <a:t>not_if</a:t>
            </a:r>
            <a:r>
              <a:rPr lang="en-US" sz="2400" dirty="0"/>
              <a:t> { </a:t>
            </a:r>
            <a:r>
              <a:rPr lang="en-US" sz="2400" dirty="0" err="1"/>
              <a:t>File.exist</a:t>
            </a:r>
            <a:r>
              <a:rPr lang="en-US" sz="2400" dirty="0"/>
              <a:t>?('/</a:t>
            </a:r>
            <a:r>
              <a:rPr lang="en-US" sz="2400" dirty="0" err="1"/>
              <a:t>usr</a:t>
            </a:r>
            <a:r>
              <a:rPr lang="en-US" sz="2400" dirty="0"/>
              <a:t>/local/bin/ruby') }</a:t>
            </a:r>
          </a:p>
          <a:p>
            <a:r>
              <a:rPr lang="en-US" sz="2400" dirty="0"/>
              <a:t>end</a:t>
            </a:r>
          </a:p>
          <a:p>
            <a:endParaRPr lang="en-US" sz="2400" dirty="0"/>
          </a:p>
          <a:p>
            <a:r>
              <a:rPr lang="en-US" sz="2400" dirty="0"/>
              <a:t>execute 'install bundler' do</a:t>
            </a:r>
          </a:p>
          <a:p>
            <a:r>
              <a:rPr lang="en-US" sz="2400" dirty="0"/>
              <a:t>  command '/</a:t>
            </a:r>
            <a:r>
              <a:rPr lang="en-US" sz="2400" dirty="0" err="1"/>
              <a:t>usr</a:t>
            </a:r>
            <a:r>
              <a:rPr lang="en-US" sz="2400" dirty="0"/>
              <a:t>/local/bin/gem install bundler'</a:t>
            </a:r>
          </a:p>
          <a:p>
            <a:r>
              <a:rPr lang="en-US" sz="2400" dirty="0"/>
              <a:t>  </a:t>
            </a:r>
            <a:r>
              <a:rPr lang="en-US" sz="2400" dirty="0" err="1"/>
              <a:t>not_if</a:t>
            </a:r>
            <a:r>
              <a:rPr lang="en-US" sz="2400" dirty="0"/>
              <a:t> { </a:t>
            </a:r>
            <a:r>
              <a:rPr lang="en-US" sz="2400" dirty="0" err="1"/>
              <a:t>File.exist</a:t>
            </a:r>
            <a:r>
              <a:rPr lang="en-US" sz="2400" dirty="0"/>
              <a:t>?('/</a:t>
            </a:r>
            <a:r>
              <a:rPr lang="en-US" sz="2400" dirty="0" err="1"/>
              <a:t>usr</a:t>
            </a:r>
            <a:r>
              <a:rPr lang="en-US" sz="2400" dirty="0"/>
              <a:t>/local/bin/bundle') }</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2288388695"/>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a:bodyPr>
          <a:lstStyle/>
          <a:p>
            <a:r>
              <a:rPr lang="en-US" sz="2400" dirty="0"/>
              <a:t>execute 'bundle install' do</a:t>
            </a:r>
          </a:p>
          <a:p>
            <a:r>
              <a:rPr lang="en-US" sz="2400" dirty="0"/>
              <a:t>  </a:t>
            </a:r>
            <a:r>
              <a:rPr lang="en-US" sz="2400" dirty="0" err="1"/>
              <a:t>cwd</a:t>
            </a:r>
            <a:r>
              <a:rPr lang="en-US" sz="2400" dirty="0"/>
              <a:t> '/</a:t>
            </a:r>
            <a:r>
              <a:rPr lang="en-US" sz="2400" dirty="0" err="1"/>
              <a:t>srv</a:t>
            </a:r>
            <a:r>
              <a:rPr lang="en-US" sz="2400" dirty="0"/>
              <a:t>/specter'</a:t>
            </a:r>
          </a:p>
          <a:p>
            <a:r>
              <a:rPr lang="en-US" sz="2400" dirty="0"/>
              <a:t>  command '/</a:t>
            </a:r>
            <a:r>
              <a:rPr lang="en-US" sz="2400" dirty="0" err="1"/>
              <a:t>usr</a:t>
            </a:r>
            <a:r>
              <a:rPr lang="en-US" sz="2400" dirty="0"/>
              <a:t>/local/bin/bundle install'</a:t>
            </a:r>
          </a:p>
          <a:p>
            <a:r>
              <a:rPr lang="en-US" sz="2400" dirty="0"/>
              <a:t>  </a:t>
            </a:r>
            <a:r>
              <a:rPr lang="en-US" sz="2400" dirty="0" err="1"/>
              <a:t>not_if</a:t>
            </a:r>
            <a:r>
              <a:rPr lang="en-US" sz="2400" dirty="0"/>
              <a:t> { </a:t>
            </a:r>
            <a:r>
              <a:rPr lang="en-US" sz="2400" dirty="0" err="1"/>
              <a:t>File.exist</a:t>
            </a:r>
            <a:r>
              <a:rPr lang="en-US" sz="2400" dirty="0"/>
              <a:t>?('/</a:t>
            </a:r>
            <a:r>
              <a:rPr lang="en-US" sz="2400" dirty="0" err="1"/>
              <a:t>srv</a:t>
            </a:r>
            <a:r>
              <a:rPr lang="en-US" sz="2400" dirty="0"/>
              <a:t>/specter/</a:t>
            </a:r>
            <a:r>
              <a:rPr lang="en-US" sz="2400" dirty="0" err="1"/>
              <a:t>Gemfile.lock</a:t>
            </a:r>
            <a:r>
              <a:rPr lang="en-US" sz="2400" dirty="0"/>
              <a:t>') }</a:t>
            </a:r>
          </a:p>
          <a:p>
            <a:r>
              <a:rPr lang="en-US" sz="2400" dirty="0"/>
              <a:t>end</a:t>
            </a:r>
          </a:p>
          <a:p>
            <a:endParaRPr lang="en-US" sz="2400" dirty="0"/>
          </a:p>
          <a:p>
            <a:r>
              <a:rPr lang="en-US" sz="2400" dirty="0"/>
              <a:t>execute 'database migration' do</a:t>
            </a:r>
          </a:p>
          <a:p>
            <a:r>
              <a:rPr lang="en-US" sz="2400" dirty="0"/>
              <a:t>  </a:t>
            </a:r>
            <a:r>
              <a:rPr lang="en-US" sz="2400" dirty="0" err="1"/>
              <a:t>cwd</a:t>
            </a:r>
            <a:r>
              <a:rPr lang="en-US" sz="2400" dirty="0"/>
              <a:t> '/</a:t>
            </a:r>
            <a:r>
              <a:rPr lang="en-US" sz="2400" dirty="0" err="1"/>
              <a:t>srv</a:t>
            </a:r>
            <a:r>
              <a:rPr lang="en-US" sz="2400" dirty="0"/>
              <a:t>/specter'</a:t>
            </a:r>
          </a:p>
          <a:p>
            <a:r>
              <a:rPr lang="en-US" sz="2400" dirty="0"/>
              <a:t>  command 'rake migrate'</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542201197"/>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fontScale="70000" lnSpcReduction="20000"/>
          </a:bodyPr>
          <a:lstStyle/>
          <a:p>
            <a:r>
              <a:rPr lang="en-US" sz="2400" dirty="0"/>
              <a:t>template '/</a:t>
            </a:r>
            <a:r>
              <a:rPr lang="en-US" sz="2400" dirty="0" err="1"/>
              <a:t>etc</a:t>
            </a:r>
            <a:r>
              <a:rPr lang="en-US" sz="2400" dirty="0"/>
              <a:t>/</a:t>
            </a:r>
            <a:r>
              <a:rPr lang="en-US" sz="2400" dirty="0" err="1"/>
              <a:t>systemd</a:t>
            </a:r>
            <a:r>
              <a:rPr lang="en-US" sz="2400" dirty="0"/>
              <a:t>/system/</a:t>
            </a:r>
            <a:r>
              <a:rPr lang="en-US" sz="2400" dirty="0" err="1"/>
              <a:t>specter.service</a:t>
            </a:r>
            <a:r>
              <a:rPr lang="en-US" sz="2400" dirty="0"/>
              <a:t>' do</a:t>
            </a:r>
          </a:p>
          <a:p>
            <a:r>
              <a:rPr lang="en-US" sz="2400" dirty="0"/>
              <a:t>  source '</a:t>
            </a:r>
            <a:r>
              <a:rPr lang="en-US" sz="2400" dirty="0" err="1"/>
              <a:t>service.erb</a:t>
            </a:r>
            <a:r>
              <a:rPr lang="en-US" sz="2400" dirty="0"/>
              <a:t>'</a:t>
            </a:r>
          </a:p>
          <a:p>
            <a:r>
              <a:rPr lang="en-US" sz="2400" dirty="0"/>
              <a:t>  variables({ </a:t>
            </a:r>
            <a:r>
              <a:rPr lang="en-US" sz="2400" dirty="0" err="1"/>
              <a:t>service_name</a:t>
            </a:r>
            <a:r>
              <a:rPr lang="en-US" sz="2400" dirty="0"/>
              <a:t>: 'specter', </a:t>
            </a:r>
            <a:r>
              <a:rPr lang="en-US" sz="2400" dirty="0" err="1"/>
              <a:t>working_directory</a:t>
            </a:r>
            <a:r>
              <a:rPr lang="en-US" sz="2400" dirty="0"/>
              <a:t>: '/</a:t>
            </a:r>
            <a:r>
              <a:rPr lang="en-US" sz="2400" dirty="0" err="1"/>
              <a:t>srv</a:t>
            </a:r>
            <a:r>
              <a:rPr lang="en-US" sz="2400" dirty="0"/>
              <a:t>/specter' })</a:t>
            </a:r>
          </a:p>
          <a:p>
            <a:r>
              <a:rPr lang="en-US" sz="2400" dirty="0"/>
              <a:t>end</a:t>
            </a:r>
          </a:p>
          <a:p>
            <a:endParaRPr lang="en-US" sz="2400" dirty="0"/>
          </a:p>
          <a:p>
            <a:r>
              <a:rPr lang="en-US" sz="2400" dirty="0"/>
              <a:t>template '/</a:t>
            </a:r>
            <a:r>
              <a:rPr lang="en-US" sz="2400" dirty="0" err="1"/>
              <a:t>srv</a:t>
            </a:r>
            <a:r>
              <a:rPr lang="en-US" sz="2400" dirty="0"/>
              <a:t>/specter/</a:t>
            </a:r>
            <a:r>
              <a:rPr lang="en-US" sz="2400" dirty="0" err="1"/>
              <a:t>start.sh</a:t>
            </a:r>
            <a:r>
              <a:rPr lang="en-US" sz="2400" dirty="0"/>
              <a:t>' do</a:t>
            </a:r>
          </a:p>
          <a:p>
            <a:r>
              <a:rPr lang="en-US" sz="2400" dirty="0"/>
              <a:t>  source '</a:t>
            </a:r>
            <a:r>
              <a:rPr lang="en-US" sz="2400" dirty="0" err="1"/>
              <a:t>start.sh.erb</a:t>
            </a:r>
            <a:r>
              <a:rPr lang="en-US" sz="2400" dirty="0"/>
              <a:t>'</a:t>
            </a:r>
          </a:p>
          <a:p>
            <a:r>
              <a:rPr lang="en-US" sz="2400" dirty="0"/>
              <a:t>  mode '0774'</a:t>
            </a:r>
          </a:p>
          <a:p>
            <a:r>
              <a:rPr lang="en-US" sz="2400" dirty="0"/>
              <a:t>end</a:t>
            </a:r>
          </a:p>
          <a:p>
            <a:endParaRPr lang="en-US" sz="2400" dirty="0"/>
          </a:p>
          <a:p>
            <a:r>
              <a:rPr lang="en-US" sz="2400" dirty="0"/>
              <a:t>template '/</a:t>
            </a:r>
            <a:r>
              <a:rPr lang="en-US" sz="2400" dirty="0" err="1"/>
              <a:t>srv</a:t>
            </a:r>
            <a:r>
              <a:rPr lang="en-US" sz="2400" dirty="0"/>
              <a:t>/specter/</a:t>
            </a:r>
            <a:r>
              <a:rPr lang="en-US" sz="2400" dirty="0" err="1"/>
              <a:t>stop.sh</a:t>
            </a:r>
            <a:r>
              <a:rPr lang="en-US" sz="2400" dirty="0"/>
              <a:t>' do</a:t>
            </a:r>
          </a:p>
          <a:p>
            <a:r>
              <a:rPr lang="en-US" sz="2400" dirty="0"/>
              <a:t>  source '</a:t>
            </a:r>
            <a:r>
              <a:rPr lang="en-US" sz="2400" dirty="0" err="1"/>
              <a:t>stop.sh.erb</a:t>
            </a:r>
            <a:r>
              <a:rPr lang="en-US" sz="2400" dirty="0"/>
              <a:t>'</a:t>
            </a:r>
          </a:p>
          <a:p>
            <a:r>
              <a:rPr lang="en-US" sz="2400" dirty="0"/>
              <a:t>  mode '0774'</a:t>
            </a:r>
          </a:p>
          <a:p>
            <a:r>
              <a:rPr lang="en-US" sz="2400" dirty="0"/>
              <a:t>end</a:t>
            </a:r>
          </a:p>
          <a:p>
            <a:endParaRPr lang="en-US" sz="2400" dirty="0"/>
          </a:p>
          <a:p>
            <a:r>
              <a:rPr lang="en-US" sz="2400" dirty="0"/>
              <a:t>service 'specter' do</a:t>
            </a:r>
          </a:p>
          <a:p>
            <a:r>
              <a:rPr lang="en-US" sz="2400" dirty="0"/>
              <a:t>  action :start</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3685791358"/>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3D09-3B93-AD42-B11C-093D16AF8E29}"/>
              </a:ext>
            </a:extLst>
          </p:cNvPr>
          <p:cNvSpPr>
            <a:spLocks noGrp="1"/>
          </p:cNvSpPr>
          <p:nvPr>
            <p:ph type="ctrTitle"/>
          </p:nvPr>
        </p:nvSpPr>
        <p:spPr/>
        <p:txBody>
          <a:bodyPr>
            <a:normAutofit fontScale="90000"/>
          </a:bodyPr>
          <a:lstStyle/>
          <a:p>
            <a:r>
              <a:rPr lang="en-US" dirty="0"/>
              <a:t>Objective</a:t>
            </a:r>
          </a:p>
        </p:txBody>
      </p:sp>
      <p:sp>
        <p:nvSpPr>
          <p:cNvPr id="6" name="Subtitle 5">
            <a:extLst>
              <a:ext uri="{FF2B5EF4-FFF2-40B4-BE49-F238E27FC236}">
                <a16:creationId xmlns:a16="http://schemas.microsoft.com/office/drawing/2014/main" id="{F79C95AB-333F-A048-986B-179EEA28D1A0}"/>
              </a:ext>
            </a:extLst>
          </p:cNvPr>
          <p:cNvSpPr>
            <a:spLocks noGrp="1"/>
          </p:cNvSpPr>
          <p:nvPr>
            <p:ph type="subTitle" idx="1"/>
          </p:nvPr>
        </p:nvSpPr>
        <p:spPr/>
        <p:txBody>
          <a:bodyPr/>
          <a:lstStyle/>
          <a:p>
            <a:r>
              <a:rPr lang="en-US" dirty="0"/>
              <a:t>Read through the source code and identify:</a:t>
            </a:r>
          </a:p>
          <a:p>
            <a:endParaRPr lang="en-US" dirty="0"/>
          </a:p>
          <a:p>
            <a:pPr marL="457200" indent="-457200">
              <a:buFont typeface="Arial" panose="020B0604020202020204" pitchFamily="34" charset="0"/>
              <a:buChar char="•"/>
            </a:pPr>
            <a:r>
              <a:rPr lang="en-US" dirty="0"/>
              <a:t>What is this recipe doing?</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What values are being repeated?</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How re-usable is this recipe?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What would you test in this recipe? How would you test it?</a:t>
            </a:r>
          </a:p>
        </p:txBody>
      </p:sp>
    </p:spTree>
    <p:extLst>
      <p:ext uri="{BB962C8B-B14F-4D97-AF65-F5344CB8AC3E}">
        <p14:creationId xmlns:p14="http://schemas.microsoft.com/office/powerpoint/2010/main" val="527972366"/>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2213858734"/>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326-D4B8-9E43-9E4D-325170E0F4A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FAA5D9BF-5B10-F94C-830E-D5075E36C5BD}"/>
              </a:ext>
            </a:extLst>
          </p:cNvPr>
          <p:cNvSpPr>
            <a:spLocks noGrp="1"/>
          </p:cNvSpPr>
          <p:nvPr>
            <p:ph type="body" sz="quarter" idx="12"/>
          </p:nvPr>
        </p:nvSpPr>
        <p:spPr>
          <a:xfrm>
            <a:off x="650040" y="1856198"/>
            <a:ext cx="14898624" cy="5794668"/>
          </a:xfrm>
        </p:spPr>
        <p:txBody>
          <a:bodyPr/>
          <a:lstStyle/>
          <a:p>
            <a:r>
              <a:rPr lang="en-US" dirty="0"/>
              <a:t>...You will build a cookbook in a test-driven approach with </a:t>
            </a:r>
            <a:r>
              <a:rPr lang="en-US" dirty="0" err="1"/>
              <a:t>InSpec</a:t>
            </a:r>
            <a:r>
              <a:rPr lang="en-US" dirty="0"/>
              <a:t>, extract the </a:t>
            </a:r>
            <a:r>
              <a:rPr lang="en-US" dirty="0" err="1"/>
              <a:t>InSpec</a:t>
            </a:r>
            <a:r>
              <a:rPr lang="en-US" dirty="0"/>
              <a:t> tests/controls into a </a:t>
            </a:r>
            <a:r>
              <a:rPr lang="en-US" dirty="0" err="1"/>
              <a:t>InSpec</a:t>
            </a:r>
            <a:r>
              <a:rPr lang="en-US" dirty="0"/>
              <a:t> profile, use the </a:t>
            </a:r>
            <a:r>
              <a:rPr lang="en-US" dirty="0" err="1"/>
              <a:t>InSpec</a:t>
            </a:r>
            <a:r>
              <a:rPr lang="en-US" dirty="0"/>
              <a:t> profile to test another cookbook, use the </a:t>
            </a:r>
            <a:r>
              <a:rPr lang="en-US" dirty="0" err="1"/>
              <a:t>InSpec</a:t>
            </a:r>
            <a:r>
              <a:rPr lang="en-US" dirty="0"/>
              <a:t> profile to scan non-nodes (agent-less), and finally use the </a:t>
            </a:r>
            <a:r>
              <a:rPr lang="en-US" dirty="0" err="1"/>
              <a:t>InSpec</a:t>
            </a:r>
            <a:r>
              <a:rPr lang="en-US" dirty="0"/>
              <a:t> profile with the Chef Audit cookbook to run on nodes (chef-client agent). </a:t>
            </a:r>
          </a:p>
        </p:txBody>
      </p:sp>
    </p:spTree>
    <p:extLst>
      <p:ext uri="{BB962C8B-B14F-4D97-AF65-F5344CB8AC3E}">
        <p14:creationId xmlns:p14="http://schemas.microsoft.com/office/powerpoint/2010/main" val="3796941321"/>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6088A-76FE-7A40-ABD1-2F04707850B9}"/>
              </a:ext>
            </a:extLst>
          </p:cNvPr>
          <p:cNvSpPr>
            <a:spLocks noGrp="1"/>
          </p:cNvSpPr>
          <p:nvPr>
            <p:ph type="ctrTitle"/>
          </p:nvPr>
        </p:nvSpPr>
        <p:spPr/>
        <p:txBody>
          <a:bodyPr>
            <a:normAutofit fontScale="90000"/>
          </a:bodyPr>
          <a:lstStyle/>
          <a:p>
            <a:r>
              <a:rPr lang="en-US" dirty="0"/>
              <a:t>Chef Resources</a:t>
            </a:r>
          </a:p>
        </p:txBody>
      </p:sp>
      <p:sp>
        <p:nvSpPr>
          <p:cNvPr id="3" name="Subtitle 2">
            <a:extLst>
              <a:ext uri="{FF2B5EF4-FFF2-40B4-BE49-F238E27FC236}">
                <a16:creationId xmlns:a16="http://schemas.microsoft.com/office/drawing/2014/main" id="{27CA4439-5368-1C44-B431-E8F088B20C7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5942672"/>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6088A-76FE-7A40-ABD1-2F04707850B9}"/>
              </a:ext>
            </a:extLst>
          </p:cNvPr>
          <p:cNvSpPr>
            <a:spLocks noGrp="1"/>
          </p:cNvSpPr>
          <p:nvPr>
            <p:ph type="ctrTitle"/>
          </p:nvPr>
        </p:nvSpPr>
        <p:spPr/>
        <p:txBody>
          <a:bodyPr>
            <a:normAutofit fontScale="90000"/>
          </a:bodyPr>
          <a:lstStyle/>
          <a:p>
            <a:r>
              <a:rPr lang="en-US" dirty="0"/>
              <a:t>Notifications</a:t>
            </a:r>
          </a:p>
        </p:txBody>
      </p:sp>
      <p:sp>
        <p:nvSpPr>
          <p:cNvPr id="3" name="Subtitle 2">
            <a:extLst>
              <a:ext uri="{FF2B5EF4-FFF2-40B4-BE49-F238E27FC236}">
                <a16:creationId xmlns:a16="http://schemas.microsoft.com/office/drawing/2014/main" id="{27CA4439-5368-1C44-B431-E8F088B20C7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51946641"/>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6088A-76FE-7A40-ABD1-2F04707850B9}"/>
              </a:ext>
            </a:extLst>
          </p:cNvPr>
          <p:cNvSpPr>
            <a:spLocks noGrp="1"/>
          </p:cNvSpPr>
          <p:nvPr>
            <p:ph type="ctrTitle"/>
          </p:nvPr>
        </p:nvSpPr>
        <p:spPr/>
        <p:txBody>
          <a:bodyPr>
            <a:normAutofit fontScale="90000"/>
          </a:bodyPr>
          <a:lstStyle/>
          <a:p>
            <a:r>
              <a:rPr lang="en-US" dirty="0"/>
              <a:t>Guards</a:t>
            </a:r>
          </a:p>
        </p:txBody>
      </p:sp>
      <p:sp>
        <p:nvSpPr>
          <p:cNvPr id="3" name="Subtitle 2">
            <a:extLst>
              <a:ext uri="{FF2B5EF4-FFF2-40B4-BE49-F238E27FC236}">
                <a16:creationId xmlns:a16="http://schemas.microsoft.com/office/drawing/2014/main" id="{27CA4439-5368-1C44-B431-E8F088B20C7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34240717"/>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FD6B8-55A2-E94B-9072-789FCD087CB7}"/>
              </a:ext>
            </a:extLst>
          </p:cNvPr>
          <p:cNvSpPr>
            <a:spLocks noGrp="1"/>
          </p:cNvSpPr>
          <p:nvPr>
            <p:ph type="ctrTitle"/>
          </p:nvPr>
        </p:nvSpPr>
        <p:spPr/>
        <p:txBody>
          <a:bodyPr>
            <a:normAutofit fontScale="90000"/>
          </a:bodyPr>
          <a:lstStyle/>
          <a:p>
            <a:r>
              <a:rPr lang="en-US" dirty="0"/>
              <a:t>Don't Repeat Yourself (DRY)</a:t>
            </a:r>
          </a:p>
        </p:txBody>
      </p:sp>
      <p:sp>
        <p:nvSpPr>
          <p:cNvPr id="3" name="Subtitle 2">
            <a:extLst>
              <a:ext uri="{FF2B5EF4-FFF2-40B4-BE49-F238E27FC236}">
                <a16:creationId xmlns:a16="http://schemas.microsoft.com/office/drawing/2014/main" id="{B3D3BA36-E115-7C42-AE6F-5489D0CD6381}"/>
              </a:ext>
            </a:extLst>
          </p:cNvPr>
          <p:cNvSpPr>
            <a:spLocks noGrp="1"/>
          </p:cNvSpPr>
          <p:nvPr>
            <p:ph type="subTitle" idx="1"/>
          </p:nvPr>
        </p:nvSpPr>
        <p:spPr/>
        <p:txBody>
          <a:bodyPr/>
          <a:lstStyle/>
          <a:p>
            <a:r>
              <a:rPr lang="en-US" dirty="0"/>
              <a:t>The DRY principle is stated as "Every piece of knowledge must have a single, unambiguous, authoritative representation within a system"</a:t>
            </a:r>
          </a:p>
          <a:p>
            <a:pPr algn="r"/>
            <a:r>
              <a:rPr lang="en-US" dirty="0"/>
              <a:t>~Wikipedia</a:t>
            </a:r>
          </a:p>
        </p:txBody>
      </p:sp>
    </p:spTree>
    <p:extLst>
      <p:ext uri="{BB962C8B-B14F-4D97-AF65-F5344CB8AC3E}">
        <p14:creationId xmlns:p14="http://schemas.microsoft.com/office/powerpoint/2010/main" val="1113760667"/>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A1C8-891A-2543-BE54-337AC370F55F}"/>
              </a:ext>
            </a:extLst>
          </p:cNvPr>
          <p:cNvSpPr>
            <a:spLocks noGrp="1"/>
          </p:cNvSpPr>
          <p:nvPr>
            <p:ph type="title"/>
          </p:nvPr>
        </p:nvSpPr>
        <p:spPr/>
        <p:txBody>
          <a:bodyPr/>
          <a:lstStyle/>
          <a:p>
            <a:r>
              <a:rPr lang="en-US" dirty="0"/>
              <a:t>Repetition within a Recipe</a:t>
            </a:r>
          </a:p>
        </p:txBody>
      </p:sp>
      <p:sp>
        <p:nvSpPr>
          <p:cNvPr id="3" name="Content Placeholder 2">
            <a:extLst>
              <a:ext uri="{FF2B5EF4-FFF2-40B4-BE49-F238E27FC236}">
                <a16:creationId xmlns:a16="http://schemas.microsoft.com/office/drawing/2014/main" id="{2AF6CA5B-5330-FA4E-9BD0-ED9C5FCDD3D0}"/>
              </a:ext>
            </a:extLst>
          </p:cNvPr>
          <p:cNvSpPr>
            <a:spLocks noGrp="1"/>
          </p:cNvSpPr>
          <p:nvPr>
            <p:ph sz="quarter" idx="10"/>
          </p:nvPr>
        </p:nvSpPr>
        <p:spPr/>
        <p:txBody>
          <a:bodyPr>
            <a:normAutofit/>
          </a:bodyPr>
          <a:lstStyle/>
          <a:p>
            <a:r>
              <a:rPr lang="en-US" sz="2000" dirty="0"/>
              <a:t>directory '/</a:t>
            </a:r>
            <a:r>
              <a:rPr lang="en-US" sz="2000" dirty="0" err="1"/>
              <a:t>srv</a:t>
            </a:r>
            <a:r>
              <a:rPr lang="en-US" sz="2000" dirty="0"/>
              <a:t>'</a:t>
            </a:r>
          </a:p>
          <a:p>
            <a:endParaRPr lang="en-US" sz="2000" dirty="0"/>
          </a:p>
          <a:p>
            <a:r>
              <a:rPr lang="en-US" sz="2000" dirty="0" err="1"/>
              <a:t>cookbook_file</a:t>
            </a:r>
            <a:r>
              <a:rPr lang="en-US" sz="2000" dirty="0"/>
              <a:t> '/</a:t>
            </a:r>
            <a:r>
              <a:rPr lang="en-US" sz="2000" dirty="0" err="1"/>
              <a:t>srv</a:t>
            </a:r>
            <a:r>
              <a:rPr lang="en-US" sz="2000" dirty="0"/>
              <a:t>/</a:t>
            </a:r>
            <a:r>
              <a:rPr lang="en-US" sz="2000" dirty="0" err="1"/>
              <a:t>specter.zip</a:t>
            </a:r>
            <a:r>
              <a:rPr lang="en-US" sz="2000" dirty="0"/>
              <a:t>' do</a:t>
            </a:r>
          </a:p>
          <a:p>
            <a:r>
              <a:rPr lang="en-US" sz="2000" dirty="0"/>
              <a:t>  source '</a:t>
            </a:r>
            <a:r>
              <a:rPr lang="en-US" sz="2000" dirty="0" err="1"/>
              <a:t>specter.zip</a:t>
            </a:r>
            <a:r>
              <a:rPr lang="en-US" sz="2000" dirty="0"/>
              <a:t>'</a:t>
            </a:r>
          </a:p>
          <a:p>
            <a:r>
              <a:rPr lang="en-US" sz="2000" dirty="0"/>
              <a:t>  notifies :run, 'execute[</a:t>
            </a:r>
            <a:r>
              <a:rPr lang="en-US" sz="2000" dirty="0" err="1"/>
              <a:t>extract_site</a:t>
            </a:r>
            <a:r>
              <a:rPr lang="en-US" sz="2000" dirty="0"/>
              <a:t>]', :immediately</a:t>
            </a:r>
          </a:p>
          <a:p>
            <a:r>
              <a:rPr lang="en-US" sz="2000" dirty="0"/>
              <a:t>end</a:t>
            </a:r>
          </a:p>
          <a:p>
            <a:endParaRPr lang="en-US" sz="2000" dirty="0"/>
          </a:p>
          <a:p>
            <a:r>
              <a:rPr lang="en-US" sz="2000" dirty="0"/>
              <a:t>execute '</a:t>
            </a:r>
            <a:r>
              <a:rPr lang="en-US" sz="2000" dirty="0" err="1"/>
              <a:t>extract_site</a:t>
            </a:r>
            <a:r>
              <a:rPr lang="en-US" sz="2000" dirty="0"/>
              <a:t>' do</a:t>
            </a:r>
          </a:p>
          <a:p>
            <a:r>
              <a:rPr lang="en-US" sz="2000" dirty="0"/>
              <a:t>  </a:t>
            </a:r>
            <a:r>
              <a:rPr lang="en-US" sz="2000" dirty="0" err="1"/>
              <a:t>cwd</a:t>
            </a:r>
            <a:r>
              <a:rPr lang="en-US" sz="2000" dirty="0"/>
              <a:t> '/</a:t>
            </a:r>
            <a:r>
              <a:rPr lang="en-US" sz="2000" dirty="0" err="1"/>
              <a:t>srv</a:t>
            </a:r>
            <a:r>
              <a:rPr lang="en-US" sz="2000" dirty="0"/>
              <a:t>'</a:t>
            </a:r>
          </a:p>
          <a:p>
            <a:r>
              <a:rPr lang="en-US" sz="2000" dirty="0"/>
              <a:t>  command 'unzip </a:t>
            </a:r>
            <a:r>
              <a:rPr lang="en-US" sz="2000" dirty="0" err="1"/>
              <a:t>specter.zip</a:t>
            </a:r>
            <a:r>
              <a:rPr lang="en-US" sz="2000" dirty="0"/>
              <a:t>'</a:t>
            </a:r>
          </a:p>
          <a:p>
            <a:r>
              <a:rPr lang="en-US" sz="2000" dirty="0"/>
              <a:t>  </a:t>
            </a:r>
            <a:r>
              <a:rPr lang="en-US" sz="2000" dirty="0" err="1"/>
              <a:t>not_if</a:t>
            </a:r>
            <a:r>
              <a:rPr lang="en-US" sz="2000" dirty="0"/>
              <a:t> { </a:t>
            </a:r>
            <a:r>
              <a:rPr lang="en-US" sz="2000" dirty="0" err="1"/>
              <a:t>File.exist</a:t>
            </a:r>
            <a:r>
              <a:rPr lang="en-US" sz="2000" dirty="0"/>
              <a:t>?('/</a:t>
            </a:r>
            <a:r>
              <a:rPr lang="en-US" sz="2000" dirty="0" err="1"/>
              <a:t>srv</a:t>
            </a:r>
            <a:r>
              <a:rPr lang="en-US" sz="2000" dirty="0"/>
              <a:t>/specter') }</a:t>
            </a:r>
          </a:p>
          <a:p>
            <a:r>
              <a:rPr lang="en-US" sz="2000" dirty="0"/>
              <a:t>  action :nothing</a:t>
            </a:r>
          </a:p>
          <a:p>
            <a:r>
              <a:rPr lang="en-US" sz="2000" dirty="0"/>
              <a:t>end</a:t>
            </a:r>
          </a:p>
        </p:txBody>
      </p:sp>
      <p:sp>
        <p:nvSpPr>
          <p:cNvPr id="4" name="Content Placeholder 3">
            <a:extLst>
              <a:ext uri="{FF2B5EF4-FFF2-40B4-BE49-F238E27FC236}">
                <a16:creationId xmlns:a16="http://schemas.microsoft.com/office/drawing/2014/main" id="{2EEE81B6-309A-E74A-865F-B546EBF25F05}"/>
              </a:ext>
            </a:extLst>
          </p:cNvPr>
          <p:cNvSpPr>
            <a:spLocks noGrp="1"/>
          </p:cNvSpPr>
          <p:nvPr>
            <p:ph sz="quarter" idx="12"/>
          </p:nvPr>
        </p:nvSpPr>
        <p:spPr/>
        <p:txBody>
          <a:bodyPr anchor="ctr"/>
          <a:lstStyle/>
          <a:p>
            <a:r>
              <a:rPr lang="en-US" dirty="0"/>
              <a:t>What concepts are expressed by the value being provided to the resources as parameters?</a:t>
            </a:r>
          </a:p>
          <a:p>
            <a:endParaRPr lang="en-US" dirty="0"/>
          </a:p>
          <a:p>
            <a:r>
              <a:rPr lang="en-US" dirty="0"/>
              <a:t>How many representations of a concept exist?</a:t>
            </a:r>
          </a:p>
          <a:p>
            <a:endParaRPr lang="en-US" dirty="0"/>
          </a:p>
          <a:p>
            <a:r>
              <a:rPr lang="en-US" dirty="0"/>
              <a:t>Would a change to one of these parameters still allow the system to function as it originally intended?</a:t>
            </a:r>
          </a:p>
        </p:txBody>
      </p:sp>
    </p:spTree>
    <p:extLst>
      <p:ext uri="{BB962C8B-B14F-4D97-AF65-F5344CB8AC3E}">
        <p14:creationId xmlns:p14="http://schemas.microsoft.com/office/powerpoint/2010/main" val="2990642932"/>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94DF-1DF5-6A49-A99C-13F24D89D100}"/>
              </a:ext>
            </a:extLst>
          </p:cNvPr>
          <p:cNvSpPr>
            <a:spLocks noGrp="1"/>
          </p:cNvSpPr>
          <p:nvPr>
            <p:ph type="ctrTitle"/>
          </p:nvPr>
        </p:nvSpPr>
        <p:spPr>
          <a:xfrm>
            <a:off x="1671638" y="2294619"/>
            <a:ext cx="12319000" cy="852712"/>
          </a:xfrm>
        </p:spPr>
        <p:txBody>
          <a:bodyPr>
            <a:noAutofit/>
          </a:bodyPr>
          <a:lstStyle/>
          <a:p>
            <a:r>
              <a:rPr lang="en-US" sz="5400" dirty="0"/>
              <a:t>Separation of Concerns</a:t>
            </a:r>
          </a:p>
        </p:txBody>
      </p:sp>
      <p:sp>
        <p:nvSpPr>
          <p:cNvPr id="3" name="Subtitle 2">
            <a:extLst>
              <a:ext uri="{FF2B5EF4-FFF2-40B4-BE49-F238E27FC236}">
                <a16:creationId xmlns:a16="http://schemas.microsoft.com/office/drawing/2014/main" id="{7CB55505-F604-2B45-9089-34C21D722583}"/>
              </a:ext>
            </a:extLst>
          </p:cNvPr>
          <p:cNvSpPr>
            <a:spLocks noGrp="1"/>
          </p:cNvSpPr>
          <p:nvPr>
            <p:ph type="subTitle" idx="1"/>
          </p:nvPr>
        </p:nvSpPr>
        <p:spPr>
          <a:xfrm>
            <a:off x="1671638" y="3271838"/>
            <a:ext cx="12319000" cy="1619139"/>
          </a:xfrm>
        </p:spPr>
        <p:txBody>
          <a:bodyPr/>
          <a:lstStyle/>
          <a:p>
            <a:r>
              <a:rPr lang="en-US" dirty="0"/>
              <a:t>"... is a design principle for separating a computer program into distinct sections, such that each section addresses a separate concern."</a:t>
            </a:r>
          </a:p>
          <a:p>
            <a:pPr algn="r"/>
            <a:r>
              <a:rPr lang="en-US" dirty="0"/>
              <a:t>~ Wikipedia</a:t>
            </a:r>
          </a:p>
        </p:txBody>
      </p:sp>
    </p:spTree>
    <p:extLst>
      <p:ext uri="{BB962C8B-B14F-4D97-AF65-F5344CB8AC3E}">
        <p14:creationId xmlns:p14="http://schemas.microsoft.com/office/powerpoint/2010/main" val="373825965"/>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94DF-1DF5-6A49-A99C-13F24D89D100}"/>
              </a:ext>
            </a:extLst>
          </p:cNvPr>
          <p:cNvSpPr>
            <a:spLocks noGrp="1"/>
          </p:cNvSpPr>
          <p:nvPr>
            <p:ph type="ctrTitle"/>
          </p:nvPr>
        </p:nvSpPr>
        <p:spPr>
          <a:xfrm>
            <a:off x="1671638" y="2294619"/>
            <a:ext cx="12319000" cy="852712"/>
          </a:xfrm>
        </p:spPr>
        <p:txBody>
          <a:bodyPr>
            <a:noAutofit/>
          </a:bodyPr>
          <a:lstStyle/>
          <a:p>
            <a:r>
              <a:rPr lang="en-US" sz="5400" dirty="0"/>
              <a:t>Single Responsibility Principle</a:t>
            </a:r>
          </a:p>
        </p:txBody>
      </p:sp>
      <p:sp>
        <p:nvSpPr>
          <p:cNvPr id="3" name="Subtitle 2">
            <a:extLst>
              <a:ext uri="{FF2B5EF4-FFF2-40B4-BE49-F238E27FC236}">
                <a16:creationId xmlns:a16="http://schemas.microsoft.com/office/drawing/2014/main" id="{7CB55505-F604-2B45-9089-34C21D722583}"/>
              </a:ext>
            </a:extLst>
          </p:cNvPr>
          <p:cNvSpPr>
            <a:spLocks noGrp="1"/>
          </p:cNvSpPr>
          <p:nvPr>
            <p:ph type="subTitle" idx="1"/>
          </p:nvPr>
        </p:nvSpPr>
        <p:spPr>
          <a:xfrm>
            <a:off x="1671638" y="3271838"/>
            <a:ext cx="12319000" cy="2440564"/>
          </a:xfrm>
        </p:spPr>
        <p:txBody>
          <a:bodyPr/>
          <a:lstStyle/>
          <a:p>
            <a:r>
              <a:rPr lang="en-US" dirty="0">
                <a:latin typeface="Raleway-v4020" pitchFamily="2" charset="77"/>
              </a:rPr>
              <a:t>"...every module should have responsibility over a single part of the functionality provided by the software, and that responsibility should be entirely encapsulated by the module. Robert C. Martin expresses the principle as, </a:t>
            </a:r>
            <a:r>
              <a:rPr lang="en-US" i="1" dirty="0">
                <a:latin typeface="Raleway-v4020" pitchFamily="2" charset="77"/>
              </a:rPr>
              <a:t>"A class should have only one reason to change."</a:t>
            </a:r>
            <a:r>
              <a:rPr lang="en-US" dirty="0">
                <a:latin typeface="Raleway-v4020" pitchFamily="2" charset="77"/>
              </a:rPr>
              <a:t>"</a:t>
            </a:r>
          </a:p>
          <a:p>
            <a:pPr algn="r"/>
            <a:r>
              <a:rPr lang="en-US" dirty="0">
                <a:latin typeface="Raleway-v4020" pitchFamily="2" charset="77"/>
              </a:rPr>
              <a:t>~ Wikipedia</a:t>
            </a:r>
          </a:p>
        </p:txBody>
      </p:sp>
      <p:sp>
        <p:nvSpPr>
          <p:cNvPr id="5" name="Title 1">
            <a:extLst>
              <a:ext uri="{FF2B5EF4-FFF2-40B4-BE49-F238E27FC236}">
                <a16:creationId xmlns:a16="http://schemas.microsoft.com/office/drawing/2014/main" id="{00C42A47-BFD9-F940-84C6-CBF72943B259}"/>
              </a:ext>
            </a:extLst>
          </p:cNvPr>
          <p:cNvSpPr txBox="1">
            <a:spLocks/>
          </p:cNvSpPr>
          <p:nvPr/>
        </p:nvSpPr>
        <p:spPr bwMode="white">
          <a:xfrm>
            <a:off x="1671638" y="4859690"/>
            <a:ext cx="12319000" cy="852712"/>
          </a:xfrm>
          <a:prstGeom prst="rect">
            <a:avLst/>
          </a:prstGeom>
        </p:spPr>
        <p:txBody>
          <a:bodyPr vert="horz" wrap="square" lIns="91440" tIns="91440" rIns="91440" bIns="91440" rtlCol="0" anchor="ctr" anchorCtr="0">
            <a:noAutofit/>
          </a:bodyPr>
          <a:lstStyle>
            <a:lvl1pPr algn="l" defTabSz="1217613" rtl="0" eaLnBrk="1" fontAlgn="base" hangingPunct="1">
              <a:lnSpc>
                <a:spcPct val="90000"/>
              </a:lnSpc>
              <a:spcBef>
                <a:spcPct val="0"/>
              </a:spcBef>
              <a:spcAft>
                <a:spcPct val="0"/>
              </a:spcAft>
              <a:defRPr lang="en-US" sz="6400" b="1" i="0" kern="1200" spc="0" baseline="0">
                <a:ln w="3175">
                  <a:noFill/>
                </a:ln>
                <a:solidFill>
                  <a:schemeClr val="accent1"/>
                </a:solidFill>
                <a:latin typeface="Raleway-v4020 Regular"/>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endParaRPr lang="en-US" sz="5400" dirty="0"/>
          </a:p>
        </p:txBody>
      </p:sp>
      <p:sp>
        <p:nvSpPr>
          <p:cNvPr id="6" name="TextBox 5">
            <a:extLst>
              <a:ext uri="{FF2B5EF4-FFF2-40B4-BE49-F238E27FC236}">
                <a16:creationId xmlns:a16="http://schemas.microsoft.com/office/drawing/2014/main" id="{E3B3209F-A411-6443-8430-263348A3C0CD}"/>
              </a:ext>
            </a:extLst>
          </p:cNvPr>
          <p:cNvSpPr txBox="1"/>
          <p:nvPr/>
        </p:nvSpPr>
        <p:spPr bwMode="white">
          <a:xfrm>
            <a:off x="1671638" y="5850711"/>
            <a:ext cx="12685630" cy="2177010"/>
          </a:xfrm>
          <a:prstGeom prst="rect">
            <a:avLst/>
          </a:prstGeom>
        </p:spPr>
        <p:txBody>
          <a:bodyPr vert="horz" wrap="square" lIns="91440" tIns="91440" rIns="91440" bIns="91440" rtlCol="0">
            <a:normAutofit/>
          </a:bodyPr>
          <a:lstStyle/>
          <a:p>
            <a:endParaRPr lang="en-US" dirty="0">
              <a:latin typeface="Raleway-v4020" pitchFamily="2" charset="77"/>
            </a:endParaRPr>
          </a:p>
        </p:txBody>
      </p:sp>
    </p:spTree>
    <p:extLst>
      <p:ext uri="{BB962C8B-B14F-4D97-AF65-F5344CB8AC3E}">
        <p14:creationId xmlns:p14="http://schemas.microsoft.com/office/powerpoint/2010/main" val="340589279"/>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94DF-1DF5-6A49-A99C-13F24D89D100}"/>
              </a:ext>
            </a:extLst>
          </p:cNvPr>
          <p:cNvSpPr>
            <a:spLocks noGrp="1"/>
          </p:cNvSpPr>
          <p:nvPr>
            <p:ph type="title"/>
          </p:nvPr>
        </p:nvSpPr>
        <p:spPr/>
        <p:txBody>
          <a:bodyPr>
            <a:normAutofit/>
          </a:bodyPr>
          <a:lstStyle/>
          <a:p>
            <a:r>
              <a:rPr lang="en-US" dirty="0"/>
              <a:t>Concerns of a Cookbook</a:t>
            </a:r>
          </a:p>
        </p:txBody>
      </p:sp>
      <p:sp>
        <p:nvSpPr>
          <p:cNvPr id="31" name="Right Bracket 30">
            <a:extLst>
              <a:ext uri="{FF2B5EF4-FFF2-40B4-BE49-F238E27FC236}">
                <a16:creationId xmlns:a16="http://schemas.microsoft.com/office/drawing/2014/main" id="{0B6DC7B5-7DD5-F148-A273-676F318EF411}"/>
              </a:ext>
            </a:extLst>
          </p:cNvPr>
          <p:cNvSpPr/>
          <p:nvPr/>
        </p:nvSpPr>
        <p:spPr>
          <a:xfrm flipH="1">
            <a:off x="2680044" y="3912211"/>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57C0FC3C-52F1-FF47-AE75-D6D10F8158F6}"/>
              </a:ext>
            </a:extLst>
          </p:cNvPr>
          <p:cNvSpPr/>
          <p:nvPr/>
        </p:nvSpPr>
        <p:spPr bwMode="auto">
          <a:xfrm>
            <a:off x="609600" y="1677796"/>
            <a:ext cx="5225030" cy="5702497"/>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3200" b="1" dirty="0" err="1">
                <a:solidFill>
                  <a:schemeClr val="accent3">
                    <a:lumMod val="50000"/>
                  </a:schemeClr>
                </a:solidFill>
              </a:rPr>
              <a:t>ruby_service</a:t>
            </a:r>
            <a:endParaRPr lang="en-US" sz="3600" b="1" dirty="0">
              <a:solidFill>
                <a:schemeClr val="accent3">
                  <a:lumMod val="50000"/>
                </a:schemeClr>
              </a:solidFill>
            </a:endParaRPr>
          </a:p>
        </p:txBody>
      </p:sp>
      <p:sp>
        <p:nvSpPr>
          <p:cNvPr id="34" name="Round Diagonal Corner Rectangle 33">
            <a:extLst>
              <a:ext uri="{FF2B5EF4-FFF2-40B4-BE49-F238E27FC236}">
                <a16:creationId xmlns:a16="http://schemas.microsoft.com/office/drawing/2014/main" id="{AF899B84-7D89-C746-8121-113969509229}"/>
              </a:ext>
            </a:extLst>
          </p:cNvPr>
          <p:cNvSpPr/>
          <p:nvPr/>
        </p:nvSpPr>
        <p:spPr bwMode="auto">
          <a:xfrm>
            <a:off x="3112264" y="3912371"/>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install</a:t>
            </a:r>
          </a:p>
        </p:txBody>
      </p:sp>
      <p:sp>
        <p:nvSpPr>
          <p:cNvPr id="35" name="Round Diagonal Corner Rectangle 34">
            <a:extLst>
              <a:ext uri="{FF2B5EF4-FFF2-40B4-BE49-F238E27FC236}">
                <a16:creationId xmlns:a16="http://schemas.microsoft.com/office/drawing/2014/main" id="{F143EDBB-891D-E546-8144-D8907851B92E}"/>
              </a:ext>
            </a:extLst>
          </p:cNvPr>
          <p:cNvSpPr/>
          <p:nvPr/>
        </p:nvSpPr>
        <p:spPr bwMode="auto">
          <a:xfrm>
            <a:off x="3112263" y="5035579"/>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sp>
        <p:nvSpPr>
          <p:cNvPr id="36" name="Round Diagonal Corner Rectangle 35">
            <a:extLst>
              <a:ext uri="{FF2B5EF4-FFF2-40B4-BE49-F238E27FC236}">
                <a16:creationId xmlns:a16="http://schemas.microsoft.com/office/drawing/2014/main" id="{64C6F449-815F-364B-9CD5-773E8D032B10}"/>
              </a:ext>
            </a:extLst>
          </p:cNvPr>
          <p:cNvSpPr/>
          <p:nvPr/>
        </p:nvSpPr>
        <p:spPr bwMode="auto">
          <a:xfrm>
            <a:off x="3112264" y="6158787"/>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a:solidFill>
                  <a:schemeClr val="bg1"/>
                </a:solidFill>
              </a:rPr>
              <a:t>service</a:t>
            </a:r>
          </a:p>
        </p:txBody>
      </p:sp>
      <p:cxnSp>
        <p:nvCxnSpPr>
          <p:cNvPr id="37" name="Straight Connector 36">
            <a:extLst>
              <a:ext uri="{FF2B5EF4-FFF2-40B4-BE49-F238E27FC236}">
                <a16:creationId xmlns:a16="http://schemas.microsoft.com/office/drawing/2014/main" id="{E08DABB9-3919-FC49-B17F-8F4F0793D439}"/>
              </a:ext>
            </a:extLst>
          </p:cNvPr>
          <p:cNvCxnSpPr>
            <a:stCxn id="39" idx="1"/>
          </p:cNvCxnSpPr>
          <p:nvPr/>
        </p:nvCxnSpPr>
        <p:spPr>
          <a:xfrm>
            <a:off x="1601529" y="4173989"/>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8A9006B7-2C66-C54F-93BB-F5F4A7D2B58F}"/>
              </a:ext>
            </a:extLst>
          </p:cNvPr>
          <p:cNvCxnSpPr>
            <a:cxnSpLocks/>
          </p:cNvCxnSpPr>
          <p:nvPr/>
        </p:nvCxnSpPr>
        <p:spPr>
          <a:xfrm>
            <a:off x="1601529" y="5554733"/>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39" name="Round Diagonal Corner Rectangle 38">
            <a:extLst>
              <a:ext uri="{FF2B5EF4-FFF2-40B4-BE49-F238E27FC236}">
                <a16:creationId xmlns:a16="http://schemas.microsoft.com/office/drawing/2014/main" id="{94A13F5E-F44A-0743-8DF0-BC269051EEAC}"/>
              </a:ext>
            </a:extLst>
          </p:cNvPr>
          <p:cNvSpPr/>
          <p:nvPr/>
        </p:nvSpPr>
        <p:spPr bwMode="auto">
          <a:xfrm>
            <a:off x="741517" y="2593011"/>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40" name="Straight Connector 39">
            <a:extLst>
              <a:ext uri="{FF2B5EF4-FFF2-40B4-BE49-F238E27FC236}">
                <a16:creationId xmlns:a16="http://schemas.microsoft.com/office/drawing/2014/main" id="{BC2F4BED-E31F-0F48-AB3C-9AB47C29802F}"/>
              </a:ext>
            </a:extLst>
          </p:cNvPr>
          <p:cNvCxnSpPr/>
          <p:nvPr/>
        </p:nvCxnSpPr>
        <p:spPr>
          <a:xfrm>
            <a:off x="919930" y="3313986"/>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525CEC8E-2543-A346-B2DB-2B26A518A872}"/>
              </a:ext>
            </a:extLst>
          </p:cNvPr>
          <p:cNvCxnSpPr/>
          <p:nvPr/>
        </p:nvCxnSpPr>
        <p:spPr>
          <a:xfrm>
            <a:off x="919930" y="3590373"/>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2" name="Straight Connector 41">
            <a:extLst>
              <a:ext uri="{FF2B5EF4-FFF2-40B4-BE49-F238E27FC236}">
                <a16:creationId xmlns:a16="http://schemas.microsoft.com/office/drawing/2014/main" id="{42FA45DB-4F33-CE42-A535-4270EC712A95}"/>
              </a:ext>
            </a:extLst>
          </p:cNvPr>
          <p:cNvCxnSpPr/>
          <p:nvPr/>
        </p:nvCxnSpPr>
        <p:spPr>
          <a:xfrm>
            <a:off x="919930" y="3838345"/>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38FCFF29-6E8B-DE41-AD7A-1A4BF24C2A27}"/>
              </a:ext>
            </a:extLst>
          </p:cNvPr>
          <p:cNvSpPr txBox="1"/>
          <p:nvPr/>
        </p:nvSpPr>
        <p:spPr bwMode="white">
          <a:xfrm>
            <a:off x="6460178" y="1677795"/>
            <a:ext cx="8265226" cy="5702497"/>
          </a:xfrm>
          <a:prstGeom prst="rect">
            <a:avLst/>
          </a:prstGeom>
        </p:spPr>
        <p:txBody>
          <a:bodyPr vert="horz" wrap="square" lIns="91440" tIns="91440" rIns="91440" bIns="91440" rtlCol="0" anchor="ctr">
            <a:normAutofit/>
          </a:bodyPr>
          <a:lstStyle/>
          <a:p>
            <a:pPr algn="l"/>
            <a:r>
              <a:rPr lang="en-US" sz="4000" dirty="0">
                <a:latin typeface="Raleway-v4020" pitchFamily="2" charset="77"/>
              </a:rPr>
              <a:t>What would be the comment you write above a resource or group of resources to describe its purpose?</a:t>
            </a:r>
          </a:p>
        </p:txBody>
      </p:sp>
    </p:spTree>
    <p:extLst>
      <p:ext uri="{BB962C8B-B14F-4D97-AF65-F5344CB8AC3E}">
        <p14:creationId xmlns:p14="http://schemas.microsoft.com/office/powerpoint/2010/main" val="2020956238"/>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A4350-23A6-A94C-81A1-8D2C81BCFF4B}"/>
              </a:ext>
            </a:extLst>
          </p:cNvPr>
          <p:cNvSpPr>
            <a:spLocks noGrp="1"/>
          </p:cNvSpPr>
          <p:nvPr>
            <p:ph type="ctrTitle"/>
          </p:nvPr>
        </p:nvSpPr>
        <p:spPr/>
        <p:txBody>
          <a:bodyPr>
            <a:normAutofit fontScale="90000"/>
          </a:bodyPr>
          <a:lstStyle/>
          <a:p>
            <a:r>
              <a:rPr lang="en-US" dirty="0"/>
              <a:t>Reusability</a:t>
            </a:r>
          </a:p>
        </p:txBody>
      </p:sp>
      <p:sp>
        <p:nvSpPr>
          <p:cNvPr id="3" name="Subtitle 2">
            <a:extLst>
              <a:ext uri="{FF2B5EF4-FFF2-40B4-BE49-F238E27FC236}">
                <a16:creationId xmlns:a16="http://schemas.microsoft.com/office/drawing/2014/main" id="{ADD2B269-1ADC-9D4A-9061-D47D6B7A808C}"/>
              </a:ext>
            </a:extLst>
          </p:cNvPr>
          <p:cNvSpPr>
            <a:spLocks noGrp="1"/>
          </p:cNvSpPr>
          <p:nvPr>
            <p:ph type="subTitle" idx="1"/>
          </p:nvPr>
        </p:nvSpPr>
        <p:spPr>
          <a:xfrm>
            <a:off x="1671638" y="3271839"/>
            <a:ext cx="12319000" cy="1608920"/>
          </a:xfrm>
        </p:spPr>
        <p:txBody>
          <a:bodyPr/>
          <a:lstStyle/>
          <a:p>
            <a:r>
              <a:rPr lang="en-US" dirty="0"/>
              <a:t>Code reuse, also called software reuse, is the use of existing software, or software knowledge, to build new software.</a:t>
            </a:r>
          </a:p>
          <a:p>
            <a:pPr algn="r"/>
            <a:r>
              <a:rPr lang="en-US" dirty="0"/>
              <a:t>~ Wikipedia</a:t>
            </a:r>
          </a:p>
        </p:txBody>
      </p:sp>
    </p:spTree>
    <p:extLst>
      <p:ext uri="{BB962C8B-B14F-4D97-AF65-F5344CB8AC3E}">
        <p14:creationId xmlns:p14="http://schemas.microsoft.com/office/powerpoint/2010/main" val="4072049622"/>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CC83-220F-744B-9B46-8A5EB1DAB72E}"/>
              </a:ext>
            </a:extLst>
          </p:cNvPr>
          <p:cNvSpPr>
            <a:spLocks noGrp="1"/>
          </p:cNvSpPr>
          <p:nvPr>
            <p:ph type="title"/>
          </p:nvPr>
        </p:nvSpPr>
        <p:spPr>
          <a:xfrm>
            <a:off x="609600" y="304800"/>
            <a:ext cx="14935200" cy="828675"/>
          </a:xfrm>
        </p:spPr>
        <p:txBody>
          <a:bodyPr/>
          <a:lstStyle/>
          <a:p>
            <a:r>
              <a:rPr lang="en-US" dirty="0"/>
              <a:t>Reusability with Cookbooks</a:t>
            </a:r>
          </a:p>
        </p:txBody>
      </p:sp>
      <p:grpSp>
        <p:nvGrpSpPr>
          <p:cNvPr id="34" name="Group 33">
            <a:extLst>
              <a:ext uri="{FF2B5EF4-FFF2-40B4-BE49-F238E27FC236}">
                <a16:creationId xmlns:a16="http://schemas.microsoft.com/office/drawing/2014/main" id="{1CE5B964-B9DF-9348-A9EE-CFD3D99FD57B}"/>
              </a:ext>
            </a:extLst>
          </p:cNvPr>
          <p:cNvGrpSpPr/>
          <p:nvPr/>
        </p:nvGrpSpPr>
        <p:grpSpPr>
          <a:xfrm>
            <a:off x="2403167" y="1900052"/>
            <a:ext cx="11181811" cy="5529675"/>
            <a:chOff x="2486294" y="1531917"/>
            <a:chExt cx="11181811" cy="5529675"/>
          </a:xfrm>
        </p:grpSpPr>
        <p:sp>
          <p:nvSpPr>
            <p:cNvPr id="4" name="Right Bracket 3">
              <a:extLst>
                <a:ext uri="{FF2B5EF4-FFF2-40B4-BE49-F238E27FC236}">
                  <a16:creationId xmlns:a16="http://schemas.microsoft.com/office/drawing/2014/main" id="{7EB5CFF4-C534-1841-A22D-6E463A557882}"/>
                </a:ext>
              </a:extLst>
            </p:cNvPr>
            <p:cNvSpPr/>
            <p:nvPr/>
          </p:nvSpPr>
          <p:spPr>
            <a:xfrm flipH="1">
              <a:off x="4569710" y="3593510"/>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72444866-FDF6-2847-A976-0F49BAB32C9A}"/>
                </a:ext>
              </a:extLst>
            </p:cNvPr>
            <p:cNvSpPr/>
            <p:nvPr/>
          </p:nvSpPr>
          <p:spPr bwMode="auto">
            <a:xfrm>
              <a:off x="2486294" y="1531917"/>
              <a:ext cx="5152082" cy="5529675"/>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3200" b="1" dirty="0" err="1">
                  <a:solidFill>
                    <a:schemeClr val="accent3">
                      <a:lumMod val="50000"/>
                    </a:schemeClr>
                  </a:solidFill>
                </a:rPr>
                <a:t>ruby_service</a:t>
              </a:r>
              <a:endParaRPr lang="en-US" sz="3600" b="1" dirty="0">
                <a:solidFill>
                  <a:schemeClr val="accent3">
                    <a:lumMod val="50000"/>
                  </a:schemeClr>
                </a:solidFill>
              </a:endParaRPr>
            </a:p>
          </p:txBody>
        </p:sp>
        <p:sp>
          <p:nvSpPr>
            <p:cNvPr id="7" name="Round Diagonal Corner Rectangle 6">
              <a:extLst>
                <a:ext uri="{FF2B5EF4-FFF2-40B4-BE49-F238E27FC236}">
                  <a16:creationId xmlns:a16="http://schemas.microsoft.com/office/drawing/2014/main" id="{FCC07C12-7316-FC4D-9DB7-08D410636DFC}"/>
                </a:ext>
              </a:extLst>
            </p:cNvPr>
            <p:cNvSpPr/>
            <p:nvPr/>
          </p:nvSpPr>
          <p:spPr bwMode="auto">
            <a:xfrm>
              <a:off x="4988958" y="3593670"/>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install</a:t>
              </a:r>
            </a:p>
          </p:txBody>
        </p:sp>
        <p:sp>
          <p:nvSpPr>
            <p:cNvPr id="8" name="Round Diagonal Corner Rectangle 7">
              <a:extLst>
                <a:ext uri="{FF2B5EF4-FFF2-40B4-BE49-F238E27FC236}">
                  <a16:creationId xmlns:a16="http://schemas.microsoft.com/office/drawing/2014/main" id="{7E0496C2-A82E-0C44-B6E1-FD06267CEACA}"/>
                </a:ext>
              </a:extLst>
            </p:cNvPr>
            <p:cNvSpPr/>
            <p:nvPr/>
          </p:nvSpPr>
          <p:spPr bwMode="auto">
            <a:xfrm>
              <a:off x="4988957" y="4716878"/>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sp>
          <p:nvSpPr>
            <p:cNvPr id="9" name="Round Diagonal Corner Rectangle 8">
              <a:extLst>
                <a:ext uri="{FF2B5EF4-FFF2-40B4-BE49-F238E27FC236}">
                  <a16:creationId xmlns:a16="http://schemas.microsoft.com/office/drawing/2014/main" id="{641764D1-B22B-E942-B9AE-B4E4482F31EA}"/>
                </a:ext>
              </a:extLst>
            </p:cNvPr>
            <p:cNvSpPr/>
            <p:nvPr/>
          </p:nvSpPr>
          <p:spPr bwMode="auto">
            <a:xfrm>
              <a:off x="4988958" y="5840086"/>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a:solidFill>
                    <a:schemeClr val="bg1"/>
                  </a:solidFill>
                </a:rPr>
                <a:t>service</a:t>
              </a:r>
            </a:p>
          </p:txBody>
        </p:sp>
        <p:cxnSp>
          <p:nvCxnSpPr>
            <p:cNvPr id="10" name="Straight Connector 9">
              <a:extLst>
                <a:ext uri="{FF2B5EF4-FFF2-40B4-BE49-F238E27FC236}">
                  <a16:creationId xmlns:a16="http://schemas.microsoft.com/office/drawing/2014/main" id="{AA4488E7-8A89-954D-A5AE-754B61C60140}"/>
                </a:ext>
              </a:extLst>
            </p:cNvPr>
            <p:cNvCxnSpPr>
              <a:stCxn id="12" idx="1"/>
            </p:cNvCxnSpPr>
            <p:nvPr/>
          </p:nvCxnSpPr>
          <p:spPr>
            <a:xfrm>
              <a:off x="3478223" y="3855288"/>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70E73931-2310-854D-905C-D4136FC9F448}"/>
                </a:ext>
              </a:extLst>
            </p:cNvPr>
            <p:cNvCxnSpPr>
              <a:cxnSpLocks/>
            </p:cNvCxnSpPr>
            <p:nvPr/>
          </p:nvCxnSpPr>
          <p:spPr>
            <a:xfrm>
              <a:off x="3483420" y="5236878"/>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2" name="Round Diagonal Corner Rectangle 11">
              <a:extLst>
                <a:ext uri="{FF2B5EF4-FFF2-40B4-BE49-F238E27FC236}">
                  <a16:creationId xmlns:a16="http://schemas.microsoft.com/office/drawing/2014/main" id="{22F01987-3B8E-5D4A-B870-BC99387E92FE}"/>
                </a:ext>
              </a:extLst>
            </p:cNvPr>
            <p:cNvSpPr/>
            <p:nvPr/>
          </p:nvSpPr>
          <p:spPr bwMode="auto">
            <a:xfrm>
              <a:off x="2618211" y="2274310"/>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13" name="Straight Connector 12">
              <a:extLst>
                <a:ext uri="{FF2B5EF4-FFF2-40B4-BE49-F238E27FC236}">
                  <a16:creationId xmlns:a16="http://schemas.microsoft.com/office/drawing/2014/main" id="{688052A8-B1B4-7A4A-BC66-FA3F27FEBDCE}"/>
                </a:ext>
              </a:extLst>
            </p:cNvPr>
            <p:cNvCxnSpPr>
              <a:cxnSpLocks/>
            </p:cNvCxnSpPr>
            <p:nvPr/>
          </p:nvCxnSpPr>
          <p:spPr>
            <a:xfrm>
              <a:off x="2796624" y="2995285"/>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07515F57-0E49-3B4F-814D-AB826AC1C6A2}"/>
                </a:ext>
              </a:extLst>
            </p:cNvPr>
            <p:cNvCxnSpPr>
              <a:cxnSpLocks/>
            </p:cNvCxnSpPr>
            <p:nvPr/>
          </p:nvCxnSpPr>
          <p:spPr>
            <a:xfrm>
              <a:off x="2796624" y="3271672"/>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F4EF260D-4436-E340-83DD-B1757DD6C652}"/>
                </a:ext>
              </a:extLst>
            </p:cNvPr>
            <p:cNvCxnSpPr>
              <a:cxnSpLocks/>
            </p:cNvCxnSpPr>
            <p:nvPr/>
          </p:nvCxnSpPr>
          <p:spPr>
            <a:xfrm>
              <a:off x="2796624" y="3519644"/>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16" name="Rectangle 15">
              <a:extLst>
                <a:ext uri="{FF2B5EF4-FFF2-40B4-BE49-F238E27FC236}">
                  <a16:creationId xmlns:a16="http://schemas.microsoft.com/office/drawing/2014/main" id="{C722BEF4-7B00-2D4C-AC4B-95604504EAAD}"/>
                </a:ext>
              </a:extLst>
            </p:cNvPr>
            <p:cNvSpPr/>
            <p:nvPr/>
          </p:nvSpPr>
          <p:spPr bwMode="auto">
            <a:xfrm>
              <a:off x="8516023" y="1531917"/>
              <a:ext cx="5152082" cy="5529675"/>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3200" b="1" dirty="0" err="1">
                  <a:solidFill>
                    <a:schemeClr val="accent3">
                      <a:lumMod val="50000"/>
                    </a:schemeClr>
                  </a:solidFill>
                </a:rPr>
                <a:t>another_ruby_service</a:t>
              </a:r>
              <a:endParaRPr lang="en-US" sz="3600" b="1" dirty="0">
                <a:solidFill>
                  <a:schemeClr val="accent3">
                    <a:lumMod val="50000"/>
                  </a:schemeClr>
                </a:solidFill>
              </a:endParaRPr>
            </a:p>
          </p:txBody>
        </p:sp>
        <p:sp>
          <p:nvSpPr>
            <p:cNvPr id="17" name="Round Diagonal Corner Rectangle 16">
              <a:extLst>
                <a:ext uri="{FF2B5EF4-FFF2-40B4-BE49-F238E27FC236}">
                  <a16:creationId xmlns:a16="http://schemas.microsoft.com/office/drawing/2014/main" id="{28A1BCB6-A6CC-FB48-B8FF-A88D694C3566}"/>
                </a:ext>
              </a:extLst>
            </p:cNvPr>
            <p:cNvSpPr/>
            <p:nvPr/>
          </p:nvSpPr>
          <p:spPr bwMode="auto">
            <a:xfrm>
              <a:off x="8769197" y="2274310"/>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18" name="Straight Connector 17">
              <a:extLst>
                <a:ext uri="{FF2B5EF4-FFF2-40B4-BE49-F238E27FC236}">
                  <a16:creationId xmlns:a16="http://schemas.microsoft.com/office/drawing/2014/main" id="{9D8EF693-14E5-0F4D-8966-83E407B36A87}"/>
                </a:ext>
              </a:extLst>
            </p:cNvPr>
            <p:cNvCxnSpPr/>
            <p:nvPr/>
          </p:nvCxnSpPr>
          <p:spPr>
            <a:xfrm>
              <a:off x="8947610" y="2995285"/>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76060C64-39B6-0B4D-B965-5824CF30858A}"/>
                </a:ext>
              </a:extLst>
            </p:cNvPr>
            <p:cNvCxnSpPr/>
            <p:nvPr/>
          </p:nvCxnSpPr>
          <p:spPr>
            <a:xfrm>
              <a:off x="8947610" y="3271672"/>
              <a:ext cx="697424" cy="0"/>
            </a:xfrm>
            <a:prstGeom prst="line">
              <a:avLst/>
            </a:prstGeom>
            <a:ln w="1524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5274F395-E95F-7D4D-94ED-3022930EB3CB}"/>
                </a:ext>
              </a:extLst>
            </p:cNvPr>
            <p:cNvCxnSpPr/>
            <p:nvPr/>
          </p:nvCxnSpPr>
          <p:spPr>
            <a:xfrm>
              <a:off x="8947610" y="3519644"/>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32559DD6-2C8E-4747-AE06-626B9A857591}"/>
                </a:ext>
              </a:extLst>
            </p:cNvPr>
            <p:cNvCxnSpPr/>
            <p:nvPr/>
          </p:nvCxnSpPr>
          <p:spPr>
            <a:xfrm>
              <a:off x="9666288" y="3914903"/>
              <a:ext cx="0" cy="240793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556B6BAE-D5FD-7545-A618-E67629B8DC5C}"/>
                </a:ext>
              </a:extLst>
            </p:cNvPr>
            <p:cNvCxnSpPr/>
            <p:nvPr/>
          </p:nvCxnSpPr>
          <p:spPr>
            <a:xfrm flipV="1">
              <a:off x="8081394" y="4144753"/>
              <a:ext cx="1584894"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62304E8E-41C1-9448-BE4F-4155A1E1ACD3}"/>
                </a:ext>
              </a:extLst>
            </p:cNvPr>
            <p:cNvCxnSpPr/>
            <p:nvPr/>
          </p:nvCxnSpPr>
          <p:spPr>
            <a:xfrm>
              <a:off x="8081394" y="6300026"/>
              <a:ext cx="1584894" cy="2280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12350482-B910-AC4A-93B1-30FA40F671D3}"/>
                </a:ext>
              </a:extLst>
            </p:cNvPr>
            <p:cNvCxnSpPr>
              <a:endCxn id="27" idx="2"/>
            </p:cNvCxnSpPr>
            <p:nvPr/>
          </p:nvCxnSpPr>
          <p:spPr>
            <a:xfrm flipV="1">
              <a:off x="9666288" y="5259683"/>
              <a:ext cx="942869"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25" name="Right Bracket 24">
              <a:extLst>
                <a:ext uri="{FF2B5EF4-FFF2-40B4-BE49-F238E27FC236}">
                  <a16:creationId xmlns:a16="http://schemas.microsoft.com/office/drawing/2014/main" id="{2036E078-89CE-6345-85FD-C609A8F9D6D1}"/>
                </a:ext>
              </a:extLst>
            </p:cNvPr>
            <p:cNvSpPr/>
            <p:nvPr/>
          </p:nvSpPr>
          <p:spPr>
            <a:xfrm>
              <a:off x="7738803" y="3593510"/>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6" name="Right Bracket 25">
              <a:extLst>
                <a:ext uri="{FF2B5EF4-FFF2-40B4-BE49-F238E27FC236}">
                  <a16:creationId xmlns:a16="http://schemas.microsoft.com/office/drawing/2014/main" id="{8E1D29D3-BDFF-C847-BAB5-64FBA63FD10F}"/>
                </a:ext>
              </a:extLst>
            </p:cNvPr>
            <p:cNvSpPr/>
            <p:nvPr/>
          </p:nvSpPr>
          <p:spPr>
            <a:xfrm>
              <a:off x="7747191" y="5808000"/>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7" name="Right Bracket 26">
              <a:extLst>
                <a:ext uri="{FF2B5EF4-FFF2-40B4-BE49-F238E27FC236}">
                  <a16:creationId xmlns:a16="http://schemas.microsoft.com/office/drawing/2014/main" id="{163BCA43-3D59-B34F-A07F-9928B8C236A7}"/>
                </a:ext>
              </a:extLst>
            </p:cNvPr>
            <p:cNvSpPr/>
            <p:nvPr/>
          </p:nvSpPr>
          <p:spPr>
            <a:xfrm flipH="1">
              <a:off x="10609157" y="4783700"/>
              <a:ext cx="290618"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8" name="Round Diagonal Corner Rectangle 27">
              <a:extLst>
                <a:ext uri="{FF2B5EF4-FFF2-40B4-BE49-F238E27FC236}">
                  <a16:creationId xmlns:a16="http://schemas.microsoft.com/office/drawing/2014/main" id="{1590C7F9-E27E-1747-BED6-0F1551952779}"/>
                </a:ext>
              </a:extLst>
            </p:cNvPr>
            <p:cNvSpPr/>
            <p:nvPr/>
          </p:nvSpPr>
          <p:spPr bwMode="auto">
            <a:xfrm>
              <a:off x="11014008" y="4783700"/>
              <a:ext cx="2478935" cy="919880"/>
            </a:xfrm>
            <a:prstGeom prst="round2DiagRect">
              <a:avLst/>
            </a:prstGeom>
            <a:solidFill>
              <a:srgbClr val="C00000"/>
            </a:solidFill>
            <a:ln w="76200">
              <a:solidFill>
                <a:srgbClr val="C00000"/>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grpSp>
    </p:spTree>
    <p:extLst>
      <p:ext uri="{BB962C8B-B14F-4D97-AF65-F5344CB8AC3E}">
        <p14:creationId xmlns:p14="http://schemas.microsoft.com/office/powerpoint/2010/main" val="3138807484"/>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A50EE-3F0E-1B49-A30D-C89B742F0CE4}"/>
              </a:ext>
            </a:extLst>
          </p:cNvPr>
          <p:cNvSpPr>
            <a:spLocks noGrp="1"/>
          </p:cNvSpPr>
          <p:nvPr>
            <p:ph type="title"/>
          </p:nvPr>
        </p:nvSpPr>
        <p:spPr/>
        <p:txBody>
          <a:bodyPr/>
          <a:lstStyle/>
          <a:p>
            <a:r>
              <a:rPr lang="en-US" dirty="0"/>
              <a:t>What is Advanced?</a:t>
            </a:r>
          </a:p>
        </p:txBody>
      </p:sp>
      <p:sp>
        <p:nvSpPr>
          <p:cNvPr id="3" name="Text Placeholder 2">
            <a:extLst>
              <a:ext uri="{FF2B5EF4-FFF2-40B4-BE49-F238E27FC236}">
                <a16:creationId xmlns:a16="http://schemas.microsoft.com/office/drawing/2014/main" id="{3ADB3942-67FD-DC44-A249-35AD98904DCD}"/>
              </a:ext>
            </a:extLst>
          </p:cNvPr>
          <p:cNvSpPr>
            <a:spLocks noGrp="1"/>
          </p:cNvSpPr>
          <p:nvPr>
            <p:ph type="body" sz="quarter" idx="12"/>
          </p:nvPr>
        </p:nvSpPr>
        <p:spPr/>
        <p:txBody>
          <a:bodyPr/>
          <a:lstStyle/>
          <a:p>
            <a:r>
              <a:rPr lang="en-US" dirty="0"/>
              <a:t>My definition of advanced does not mean you are required to understand a large body of concepts before coming into this workshop. So when I have made an assumption about </a:t>
            </a:r>
          </a:p>
          <a:p>
            <a:endParaRPr lang="en-US" dirty="0"/>
          </a:p>
          <a:p>
            <a:r>
              <a:rPr lang="en-US" dirty="0"/>
              <a:t>Advanced to me means that with a clear explanation you are able to reason well enough to mentally place this concept into the landscape of the other concepts necessary to complete the work.</a:t>
            </a:r>
          </a:p>
          <a:p>
            <a:endParaRPr lang="en-US" dirty="0"/>
          </a:p>
          <a:p>
            <a:r>
              <a:rPr lang="en-US" dirty="0"/>
              <a:t>In my experience, this often means you are already familiar with concepts and operations making the operation of understanding quicker.</a:t>
            </a:r>
          </a:p>
        </p:txBody>
      </p:sp>
    </p:spTree>
    <p:extLst>
      <p:ext uri="{BB962C8B-B14F-4D97-AF65-F5344CB8AC3E}">
        <p14:creationId xmlns:p14="http://schemas.microsoft.com/office/powerpoint/2010/main" val="262452405"/>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7B0DD-4012-E74F-9B71-E9934F4199BC}"/>
              </a:ext>
            </a:extLst>
          </p:cNvPr>
          <p:cNvSpPr>
            <a:spLocks noGrp="1"/>
          </p:cNvSpPr>
          <p:nvPr>
            <p:ph type="ctrTitle"/>
          </p:nvPr>
        </p:nvSpPr>
        <p:spPr/>
        <p:txBody>
          <a:bodyPr>
            <a:normAutofit fontScale="90000"/>
          </a:bodyPr>
          <a:lstStyle/>
          <a:p>
            <a:r>
              <a:rPr lang="en-US" dirty="0"/>
              <a:t>Tests</a:t>
            </a:r>
          </a:p>
        </p:txBody>
      </p:sp>
      <p:sp>
        <p:nvSpPr>
          <p:cNvPr id="3" name="Subtitle 2">
            <a:extLst>
              <a:ext uri="{FF2B5EF4-FFF2-40B4-BE49-F238E27FC236}">
                <a16:creationId xmlns:a16="http://schemas.microsoft.com/office/drawing/2014/main" id="{0048AFF5-3F7E-A847-9697-94C723515194}"/>
              </a:ext>
            </a:extLst>
          </p:cNvPr>
          <p:cNvSpPr>
            <a:spLocks noGrp="1"/>
          </p:cNvSpPr>
          <p:nvPr>
            <p:ph type="subTitle" idx="1"/>
          </p:nvPr>
        </p:nvSpPr>
        <p:spPr>
          <a:xfrm>
            <a:off x="1671638" y="3271839"/>
            <a:ext cx="12319000" cy="2915206"/>
          </a:xfrm>
        </p:spPr>
        <p:txBody>
          <a:bodyPr/>
          <a:lstStyle/>
          <a:p>
            <a:r>
              <a:rPr lang="en-US" dirty="0"/>
              <a:t>Software testing involves the execution of a software component or system component to evaluate one or more properties of interest. In general, these properties indicate the extent to which the component or system under test meets the requirements that guided its design and development.</a:t>
            </a:r>
          </a:p>
          <a:p>
            <a:pPr algn="r"/>
            <a:r>
              <a:rPr lang="en-US" dirty="0"/>
              <a:t>~ Wikipedia</a:t>
            </a:r>
          </a:p>
        </p:txBody>
      </p:sp>
    </p:spTree>
    <p:extLst>
      <p:ext uri="{BB962C8B-B14F-4D97-AF65-F5344CB8AC3E}">
        <p14:creationId xmlns:p14="http://schemas.microsoft.com/office/powerpoint/2010/main" val="2860012683"/>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94DF-1DF5-6A49-A99C-13F24D89D100}"/>
              </a:ext>
            </a:extLst>
          </p:cNvPr>
          <p:cNvSpPr>
            <a:spLocks noGrp="1"/>
          </p:cNvSpPr>
          <p:nvPr>
            <p:ph type="title"/>
          </p:nvPr>
        </p:nvSpPr>
        <p:spPr/>
        <p:txBody>
          <a:bodyPr>
            <a:normAutofit/>
          </a:bodyPr>
          <a:lstStyle/>
          <a:p>
            <a:r>
              <a:rPr lang="en-US" dirty="0"/>
              <a:t>Testing the Recipe's Concern</a:t>
            </a:r>
          </a:p>
        </p:txBody>
      </p:sp>
      <p:sp>
        <p:nvSpPr>
          <p:cNvPr id="31" name="Right Bracket 30">
            <a:extLst>
              <a:ext uri="{FF2B5EF4-FFF2-40B4-BE49-F238E27FC236}">
                <a16:creationId xmlns:a16="http://schemas.microsoft.com/office/drawing/2014/main" id="{0B6DC7B5-7DD5-F148-A273-676F318EF411}"/>
              </a:ext>
            </a:extLst>
          </p:cNvPr>
          <p:cNvSpPr/>
          <p:nvPr/>
        </p:nvSpPr>
        <p:spPr>
          <a:xfrm flipH="1">
            <a:off x="2680044" y="3912211"/>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57C0FC3C-52F1-FF47-AE75-D6D10F8158F6}"/>
              </a:ext>
            </a:extLst>
          </p:cNvPr>
          <p:cNvSpPr/>
          <p:nvPr/>
        </p:nvSpPr>
        <p:spPr bwMode="auto">
          <a:xfrm>
            <a:off x="609600" y="1677796"/>
            <a:ext cx="5225030" cy="5702497"/>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3200" b="1" dirty="0" err="1">
                <a:solidFill>
                  <a:schemeClr val="accent3">
                    <a:lumMod val="50000"/>
                  </a:schemeClr>
                </a:solidFill>
              </a:rPr>
              <a:t>ruby_service</a:t>
            </a:r>
            <a:endParaRPr lang="en-US" sz="3600" b="1" dirty="0">
              <a:solidFill>
                <a:schemeClr val="accent3">
                  <a:lumMod val="50000"/>
                </a:schemeClr>
              </a:solidFill>
            </a:endParaRPr>
          </a:p>
        </p:txBody>
      </p:sp>
      <p:sp>
        <p:nvSpPr>
          <p:cNvPr id="34" name="Round Diagonal Corner Rectangle 33">
            <a:extLst>
              <a:ext uri="{FF2B5EF4-FFF2-40B4-BE49-F238E27FC236}">
                <a16:creationId xmlns:a16="http://schemas.microsoft.com/office/drawing/2014/main" id="{AF899B84-7D89-C746-8121-113969509229}"/>
              </a:ext>
            </a:extLst>
          </p:cNvPr>
          <p:cNvSpPr/>
          <p:nvPr/>
        </p:nvSpPr>
        <p:spPr bwMode="auto">
          <a:xfrm>
            <a:off x="3112264" y="3912371"/>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install</a:t>
            </a:r>
          </a:p>
        </p:txBody>
      </p:sp>
      <p:sp>
        <p:nvSpPr>
          <p:cNvPr id="35" name="Round Diagonal Corner Rectangle 34">
            <a:extLst>
              <a:ext uri="{FF2B5EF4-FFF2-40B4-BE49-F238E27FC236}">
                <a16:creationId xmlns:a16="http://schemas.microsoft.com/office/drawing/2014/main" id="{F143EDBB-891D-E546-8144-D8907851B92E}"/>
              </a:ext>
            </a:extLst>
          </p:cNvPr>
          <p:cNvSpPr/>
          <p:nvPr/>
        </p:nvSpPr>
        <p:spPr bwMode="auto">
          <a:xfrm>
            <a:off x="3112263" y="5035579"/>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sp>
        <p:nvSpPr>
          <p:cNvPr id="36" name="Round Diagonal Corner Rectangle 35">
            <a:extLst>
              <a:ext uri="{FF2B5EF4-FFF2-40B4-BE49-F238E27FC236}">
                <a16:creationId xmlns:a16="http://schemas.microsoft.com/office/drawing/2014/main" id="{64C6F449-815F-364B-9CD5-773E8D032B10}"/>
              </a:ext>
            </a:extLst>
          </p:cNvPr>
          <p:cNvSpPr/>
          <p:nvPr/>
        </p:nvSpPr>
        <p:spPr bwMode="auto">
          <a:xfrm>
            <a:off x="3112264" y="6158787"/>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a:solidFill>
                  <a:schemeClr val="bg1"/>
                </a:solidFill>
              </a:rPr>
              <a:t>service</a:t>
            </a:r>
          </a:p>
        </p:txBody>
      </p:sp>
      <p:cxnSp>
        <p:nvCxnSpPr>
          <p:cNvPr id="37" name="Straight Connector 36">
            <a:extLst>
              <a:ext uri="{FF2B5EF4-FFF2-40B4-BE49-F238E27FC236}">
                <a16:creationId xmlns:a16="http://schemas.microsoft.com/office/drawing/2014/main" id="{E08DABB9-3919-FC49-B17F-8F4F0793D439}"/>
              </a:ext>
            </a:extLst>
          </p:cNvPr>
          <p:cNvCxnSpPr>
            <a:stCxn id="39" idx="1"/>
          </p:cNvCxnSpPr>
          <p:nvPr/>
        </p:nvCxnSpPr>
        <p:spPr>
          <a:xfrm>
            <a:off x="1601529" y="4173989"/>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8A9006B7-2C66-C54F-93BB-F5F4A7D2B58F}"/>
              </a:ext>
            </a:extLst>
          </p:cNvPr>
          <p:cNvCxnSpPr>
            <a:cxnSpLocks/>
          </p:cNvCxnSpPr>
          <p:nvPr/>
        </p:nvCxnSpPr>
        <p:spPr>
          <a:xfrm>
            <a:off x="1601529" y="5554733"/>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39" name="Round Diagonal Corner Rectangle 38">
            <a:extLst>
              <a:ext uri="{FF2B5EF4-FFF2-40B4-BE49-F238E27FC236}">
                <a16:creationId xmlns:a16="http://schemas.microsoft.com/office/drawing/2014/main" id="{94A13F5E-F44A-0743-8DF0-BC269051EEAC}"/>
              </a:ext>
            </a:extLst>
          </p:cNvPr>
          <p:cNvSpPr/>
          <p:nvPr/>
        </p:nvSpPr>
        <p:spPr bwMode="auto">
          <a:xfrm>
            <a:off x="741517" y="2593011"/>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40" name="Straight Connector 39">
            <a:extLst>
              <a:ext uri="{FF2B5EF4-FFF2-40B4-BE49-F238E27FC236}">
                <a16:creationId xmlns:a16="http://schemas.microsoft.com/office/drawing/2014/main" id="{BC2F4BED-E31F-0F48-AB3C-9AB47C29802F}"/>
              </a:ext>
            </a:extLst>
          </p:cNvPr>
          <p:cNvCxnSpPr/>
          <p:nvPr/>
        </p:nvCxnSpPr>
        <p:spPr>
          <a:xfrm>
            <a:off x="919930" y="3313986"/>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525CEC8E-2543-A346-B2DB-2B26A518A872}"/>
              </a:ext>
            </a:extLst>
          </p:cNvPr>
          <p:cNvCxnSpPr/>
          <p:nvPr/>
        </p:nvCxnSpPr>
        <p:spPr>
          <a:xfrm>
            <a:off x="919930" y="3590373"/>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2" name="Straight Connector 41">
            <a:extLst>
              <a:ext uri="{FF2B5EF4-FFF2-40B4-BE49-F238E27FC236}">
                <a16:creationId xmlns:a16="http://schemas.microsoft.com/office/drawing/2014/main" id="{42FA45DB-4F33-CE42-A535-4270EC712A95}"/>
              </a:ext>
            </a:extLst>
          </p:cNvPr>
          <p:cNvCxnSpPr/>
          <p:nvPr/>
        </p:nvCxnSpPr>
        <p:spPr>
          <a:xfrm>
            <a:off x="919930" y="3838345"/>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38FCFF29-6E8B-DE41-AD7A-1A4BF24C2A27}"/>
              </a:ext>
            </a:extLst>
          </p:cNvPr>
          <p:cNvSpPr txBox="1"/>
          <p:nvPr/>
        </p:nvSpPr>
        <p:spPr bwMode="white">
          <a:xfrm>
            <a:off x="6460178" y="1677795"/>
            <a:ext cx="8265226" cy="5702497"/>
          </a:xfrm>
          <a:prstGeom prst="rect">
            <a:avLst/>
          </a:prstGeom>
        </p:spPr>
        <p:txBody>
          <a:bodyPr vert="horz" wrap="square" lIns="91440" tIns="91440" rIns="91440" bIns="91440" rtlCol="0" anchor="ctr">
            <a:normAutofit/>
          </a:bodyPr>
          <a:lstStyle/>
          <a:p>
            <a:pPr algn="l"/>
            <a:r>
              <a:rPr lang="en-US" sz="4000" dirty="0">
                <a:latin typeface="Raleway-v4020" pitchFamily="2" charset="77"/>
              </a:rPr>
              <a:t>Does the module perform the operation it was intended to perform?</a:t>
            </a:r>
          </a:p>
        </p:txBody>
      </p:sp>
    </p:spTree>
    <p:extLst>
      <p:ext uri="{BB962C8B-B14F-4D97-AF65-F5344CB8AC3E}">
        <p14:creationId xmlns:p14="http://schemas.microsoft.com/office/powerpoint/2010/main" val="3484475078"/>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2105161726"/>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E3B3C8-49C0-F647-853B-30D3BE32634F}"/>
              </a:ext>
            </a:extLst>
          </p:cNvPr>
          <p:cNvSpPr>
            <a:spLocks noGrp="1"/>
          </p:cNvSpPr>
          <p:nvPr>
            <p:ph sz="quarter" idx="10"/>
          </p:nvPr>
        </p:nvSpPr>
        <p:spPr/>
        <p:txBody>
          <a:bodyPr/>
          <a:lstStyle/>
          <a:p>
            <a:endParaRPr lang="en-US" dirty="0"/>
          </a:p>
        </p:txBody>
      </p:sp>
      <p:sp>
        <p:nvSpPr>
          <p:cNvPr id="3" name="Text Placeholder 2">
            <a:extLst>
              <a:ext uri="{FF2B5EF4-FFF2-40B4-BE49-F238E27FC236}">
                <a16:creationId xmlns:a16="http://schemas.microsoft.com/office/drawing/2014/main" id="{E49ACCED-D56B-7949-82E5-30DF506140A9}"/>
              </a:ext>
            </a:extLst>
          </p:cNvPr>
          <p:cNvSpPr>
            <a:spLocks noGrp="1"/>
          </p:cNvSpPr>
          <p:nvPr>
            <p:ph type="body" sz="quarter" idx="11"/>
          </p:nvPr>
        </p:nvSpPr>
        <p:spPr/>
        <p:txBody>
          <a:bodyPr/>
          <a:lstStyle/>
          <a:p>
            <a:r>
              <a:rPr lang="en-US" dirty="0"/>
              <a:t>&gt; cd </a:t>
            </a:r>
            <a:r>
              <a:rPr lang="en-US" dirty="0" err="1"/>
              <a:t>first_service</a:t>
            </a:r>
            <a:endParaRPr lang="en-US" dirty="0"/>
          </a:p>
        </p:txBody>
      </p:sp>
      <p:sp>
        <p:nvSpPr>
          <p:cNvPr id="4" name="Content Placeholder 3">
            <a:extLst>
              <a:ext uri="{FF2B5EF4-FFF2-40B4-BE49-F238E27FC236}">
                <a16:creationId xmlns:a16="http://schemas.microsoft.com/office/drawing/2014/main" id="{48C15A36-5D8A-7748-BF90-87082112F740}"/>
              </a:ext>
            </a:extLst>
          </p:cNvPr>
          <p:cNvSpPr>
            <a:spLocks noGrp="1"/>
          </p:cNvSpPr>
          <p:nvPr>
            <p:ph sz="quarter" idx="12"/>
          </p:nvPr>
        </p:nvSpPr>
        <p:spPr/>
        <p:txBody>
          <a:bodyPr/>
          <a:lstStyle/>
          <a:p>
            <a:endParaRPr lang="en-US"/>
          </a:p>
        </p:txBody>
      </p:sp>
      <p:sp>
        <p:nvSpPr>
          <p:cNvPr id="5" name="Title 4">
            <a:extLst>
              <a:ext uri="{FF2B5EF4-FFF2-40B4-BE49-F238E27FC236}">
                <a16:creationId xmlns:a16="http://schemas.microsoft.com/office/drawing/2014/main" id="{C94E3507-2D47-124C-ADF0-F1B30E3A29F7}"/>
              </a:ext>
            </a:extLst>
          </p:cNvPr>
          <p:cNvSpPr>
            <a:spLocks noGrp="1"/>
          </p:cNvSpPr>
          <p:nvPr>
            <p:ph type="title"/>
          </p:nvPr>
        </p:nvSpPr>
        <p:spPr/>
        <p:txBody>
          <a:bodyPr/>
          <a:lstStyle/>
          <a:p>
            <a:r>
              <a:rPr lang="en-US" dirty="0"/>
              <a:t>Enter the Project Directory</a:t>
            </a:r>
          </a:p>
        </p:txBody>
      </p:sp>
    </p:spTree>
    <p:extLst>
      <p:ext uri="{BB962C8B-B14F-4D97-AF65-F5344CB8AC3E}">
        <p14:creationId xmlns:p14="http://schemas.microsoft.com/office/powerpoint/2010/main" val="2602558345"/>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E3B3C8-49C0-F647-853B-30D3BE32634F}"/>
              </a:ext>
            </a:extLst>
          </p:cNvPr>
          <p:cNvSpPr>
            <a:spLocks noGrp="1"/>
          </p:cNvSpPr>
          <p:nvPr>
            <p:ph sz="quarter" idx="10"/>
          </p:nvPr>
        </p:nvSpPr>
        <p:spPr/>
        <p:txBody>
          <a:bodyPr/>
          <a:lstStyle/>
          <a:p>
            <a:r>
              <a:rPr lang="en-US" dirty="0"/>
              <a:t>-----&gt; Starting Kitchen (v1.20.0)</a:t>
            </a:r>
          </a:p>
          <a:p>
            <a:r>
              <a:rPr lang="en-US" dirty="0"/>
              <a:t>-----&gt; Creating &lt;default-centos-7&gt;...</a:t>
            </a:r>
          </a:p>
          <a:p>
            <a:r>
              <a:rPr lang="en-US" dirty="0"/>
              <a:t>       Creating kitchen sandbox at /Users/</a:t>
            </a:r>
            <a:r>
              <a:rPr lang="en-US" dirty="0" err="1"/>
              <a:t>franklinwebber</a:t>
            </a:r>
            <a:r>
              <a:rPr lang="en-US" dirty="0"/>
              <a:t>/.</a:t>
            </a:r>
            <a:r>
              <a:rPr lang="en-US" dirty="0" err="1"/>
              <a:t>dok</a:t>
            </a:r>
            <a:r>
              <a:rPr lang="en-US" dirty="0"/>
              <a:t>...ault-centos-7</a:t>
            </a:r>
          </a:p>
          <a:p>
            <a:r>
              <a:rPr lang="en-US" dirty="0"/>
              <a:t>       Creating verifier sandbox at /Users/</a:t>
            </a:r>
            <a:r>
              <a:rPr lang="en-US" dirty="0" err="1"/>
              <a:t>franklinwebber</a:t>
            </a:r>
            <a:r>
              <a:rPr lang="en-US" dirty="0"/>
              <a:t>/.do...ault-centos-7</a:t>
            </a:r>
          </a:p>
          <a:p>
            <a:r>
              <a:rPr lang="en-US" dirty="0"/>
              <a:t>       Building work image..</a:t>
            </a:r>
          </a:p>
          <a:p>
            <a:r>
              <a:rPr lang="en-US" dirty="0"/>
              <a:t>       Creating container 06915d9eff-default-centos-7</a:t>
            </a:r>
          </a:p>
          <a:p>
            <a:r>
              <a:rPr lang="en-US" dirty="0"/>
              <a:t>       Finished creating &lt;default-centos-7&gt; (0m42.81s).</a:t>
            </a:r>
          </a:p>
          <a:p>
            <a:r>
              <a:rPr lang="en-US" dirty="0"/>
              <a:t>-----&gt; Converging &lt;default-centos-7&gt;...</a:t>
            </a:r>
          </a:p>
          <a:p>
            <a:r>
              <a:rPr lang="en-US" dirty="0"/>
              <a:t>       Creating kitchen sandbox in /Users/</a:t>
            </a:r>
            <a:r>
              <a:rPr lang="en-US" dirty="0" err="1"/>
              <a:t>franklinwebber</a:t>
            </a:r>
            <a:r>
              <a:rPr lang="en-US" dirty="0"/>
              <a:t>/.</a:t>
            </a:r>
            <a:r>
              <a:rPr lang="en-US" dirty="0" err="1"/>
              <a:t>dok</a:t>
            </a:r>
            <a:r>
              <a:rPr lang="en-US" dirty="0"/>
              <a:t>... ult-centos-7</a:t>
            </a:r>
          </a:p>
          <a:p>
            <a:r>
              <a:rPr lang="en-US" dirty="0"/>
              <a:t>       Preparing </a:t>
            </a:r>
            <a:r>
              <a:rPr lang="en-US" dirty="0" err="1"/>
              <a:t>dna.json</a:t>
            </a:r>
            <a:endParaRPr lang="en-US" dirty="0"/>
          </a:p>
          <a:p>
            <a:endParaRPr lang="en-US" dirty="0"/>
          </a:p>
        </p:txBody>
      </p:sp>
      <p:sp>
        <p:nvSpPr>
          <p:cNvPr id="3" name="Text Placeholder 2">
            <a:extLst>
              <a:ext uri="{FF2B5EF4-FFF2-40B4-BE49-F238E27FC236}">
                <a16:creationId xmlns:a16="http://schemas.microsoft.com/office/drawing/2014/main" id="{E49ACCED-D56B-7949-82E5-30DF506140A9}"/>
              </a:ext>
            </a:extLst>
          </p:cNvPr>
          <p:cNvSpPr>
            <a:spLocks noGrp="1"/>
          </p:cNvSpPr>
          <p:nvPr>
            <p:ph type="body" sz="quarter" idx="11"/>
          </p:nvPr>
        </p:nvSpPr>
        <p:spPr/>
        <p:txBody>
          <a:bodyPr/>
          <a:lstStyle/>
          <a:p>
            <a:r>
              <a:rPr lang="en-US" dirty="0"/>
              <a:t>&gt; kitchen converge</a:t>
            </a:r>
          </a:p>
        </p:txBody>
      </p:sp>
      <p:sp>
        <p:nvSpPr>
          <p:cNvPr id="5" name="Title 4">
            <a:extLst>
              <a:ext uri="{FF2B5EF4-FFF2-40B4-BE49-F238E27FC236}">
                <a16:creationId xmlns:a16="http://schemas.microsoft.com/office/drawing/2014/main" id="{C94E3507-2D47-124C-ADF0-F1B30E3A29F7}"/>
              </a:ext>
            </a:extLst>
          </p:cNvPr>
          <p:cNvSpPr>
            <a:spLocks noGrp="1"/>
          </p:cNvSpPr>
          <p:nvPr>
            <p:ph type="title"/>
          </p:nvPr>
        </p:nvSpPr>
        <p:spPr/>
        <p:txBody>
          <a:bodyPr/>
          <a:lstStyle/>
          <a:p>
            <a:r>
              <a:rPr lang="en-US" dirty="0"/>
              <a:t>Converge a Test System</a:t>
            </a:r>
          </a:p>
        </p:txBody>
      </p:sp>
    </p:spTree>
    <p:extLst>
      <p:ext uri="{BB962C8B-B14F-4D97-AF65-F5344CB8AC3E}">
        <p14:creationId xmlns:p14="http://schemas.microsoft.com/office/powerpoint/2010/main" val="4097030478"/>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0B110-95B1-754F-A74B-C348B78444E7}"/>
              </a:ext>
            </a:extLst>
          </p:cNvPr>
          <p:cNvSpPr>
            <a:spLocks noGrp="1"/>
          </p:cNvSpPr>
          <p:nvPr>
            <p:ph type="ctrTitle"/>
          </p:nvPr>
        </p:nvSpPr>
        <p:spPr>
          <a:xfrm>
            <a:off x="1553583" y="2292126"/>
            <a:ext cx="12437056" cy="852712"/>
          </a:xfrm>
        </p:spPr>
        <p:txBody>
          <a:bodyPr>
            <a:normAutofit fontScale="90000"/>
          </a:bodyPr>
          <a:lstStyle/>
          <a:p>
            <a:r>
              <a:rPr lang="en-US" dirty="0"/>
              <a:t>Code Review</a:t>
            </a:r>
          </a:p>
        </p:txBody>
      </p:sp>
      <p:sp>
        <p:nvSpPr>
          <p:cNvPr id="3" name="Content Placeholder 2">
            <a:extLst>
              <a:ext uri="{FF2B5EF4-FFF2-40B4-BE49-F238E27FC236}">
                <a16:creationId xmlns:a16="http://schemas.microsoft.com/office/drawing/2014/main" id="{CF9F345A-FFDD-C742-A40A-59C15DE26EE9}"/>
              </a:ext>
            </a:extLst>
          </p:cNvPr>
          <p:cNvSpPr>
            <a:spLocks noGrp="1"/>
          </p:cNvSpPr>
          <p:nvPr>
            <p:ph sz="quarter" idx="11"/>
          </p:nvPr>
        </p:nvSpPr>
        <p:spPr/>
        <p:txBody>
          <a:bodyPr>
            <a:normAutofit/>
          </a:bodyPr>
          <a:lstStyle/>
          <a:p>
            <a:pPr marL="457200">
              <a:buFont typeface="Arial" panose="020B0604020202020204" pitchFamily="34" charset="0"/>
              <a:buChar char="•"/>
            </a:pPr>
            <a:r>
              <a:rPr lang="en-US" dirty="0"/>
              <a:t>Identify what the recipe accomplishes</a:t>
            </a:r>
          </a:p>
          <a:p>
            <a:pPr marL="457200">
              <a:buFont typeface="Arial" panose="020B0604020202020204" pitchFamily="34" charset="0"/>
              <a:buChar char="•"/>
            </a:pPr>
            <a:r>
              <a:rPr lang="en-US" dirty="0"/>
              <a:t>Identify the different concerns within the recipe</a:t>
            </a:r>
          </a:p>
          <a:p>
            <a:pPr marL="457200">
              <a:buFont typeface="Arial" panose="020B0604020202020204" pitchFamily="34" charset="0"/>
              <a:buChar char="•"/>
            </a:pPr>
            <a:r>
              <a:rPr lang="en-US" dirty="0"/>
              <a:t>Evaluate the usability, maintainability, and portability</a:t>
            </a:r>
          </a:p>
        </p:txBody>
      </p:sp>
      <p:sp>
        <p:nvSpPr>
          <p:cNvPr id="4" name="Content Placeholder 3">
            <a:extLst>
              <a:ext uri="{FF2B5EF4-FFF2-40B4-BE49-F238E27FC236}">
                <a16:creationId xmlns:a16="http://schemas.microsoft.com/office/drawing/2014/main" id="{C62C0F4A-B119-F34C-8993-5E2532EA14B3}"/>
              </a:ext>
            </a:extLst>
          </p:cNvPr>
          <p:cNvSpPr>
            <a:spLocks noGrp="1"/>
          </p:cNvSpPr>
          <p:nvPr>
            <p:ph sz="quarter" idx="12"/>
          </p:nvPr>
        </p:nvSpPr>
        <p:spPr>
          <a:xfrm>
            <a:off x="1553582" y="7075507"/>
            <a:ext cx="13479774" cy="857879"/>
          </a:xfrm>
        </p:spPr>
        <p:txBody>
          <a:bodyPr/>
          <a:lstStyle/>
          <a:p>
            <a:pPr marL="457200"/>
            <a:r>
              <a:rPr lang="en-US" dirty="0"/>
              <a:t>Express why you would change the recipe and how you would go about making that change.</a:t>
            </a:r>
          </a:p>
        </p:txBody>
      </p:sp>
    </p:spTree>
    <p:extLst>
      <p:ext uri="{BB962C8B-B14F-4D97-AF65-F5344CB8AC3E}">
        <p14:creationId xmlns:p14="http://schemas.microsoft.com/office/powerpoint/2010/main" val="306620733"/>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2853080602"/>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E0F1-0553-AD48-B5BA-3540D48AE0CD}"/>
              </a:ext>
            </a:extLst>
          </p:cNvPr>
          <p:cNvSpPr>
            <a:spLocks noGrp="1"/>
          </p:cNvSpPr>
          <p:nvPr>
            <p:ph type="ctrTitle"/>
          </p:nvPr>
        </p:nvSpPr>
        <p:spPr/>
        <p:txBody>
          <a:bodyPr>
            <a:normAutofit fontScale="90000"/>
          </a:bodyPr>
          <a:lstStyle/>
          <a:p>
            <a:r>
              <a:rPr lang="en-US" dirty="0"/>
              <a:t>The Purpose of the Recipe</a:t>
            </a:r>
          </a:p>
        </p:txBody>
      </p:sp>
      <p:sp>
        <p:nvSpPr>
          <p:cNvPr id="3" name="Subtitle 2">
            <a:extLst>
              <a:ext uri="{FF2B5EF4-FFF2-40B4-BE49-F238E27FC236}">
                <a16:creationId xmlns:a16="http://schemas.microsoft.com/office/drawing/2014/main" id="{9D5934EF-E1D5-A341-88B6-718E45AEC4D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31010883"/>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E0F1-0553-AD48-B5BA-3540D48AE0CD}"/>
              </a:ext>
            </a:extLst>
          </p:cNvPr>
          <p:cNvSpPr>
            <a:spLocks noGrp="1"/>
          </p:cNvSpPr>
          <p:nvPr>
            <p:ph type="ctrTitle"/>
          </p:nvPr>
        </p:nvSpPr>
        <p:spPr/>
        <p:txBody>
          <a:bodyPr>
            <a:normAutofit fontScale="90000"/>
          </a:bodyPr>
          <a:lstStyle/>
          <a:p>
            <a:r>
              <a:rPr lang="en-US" dirty="0"/>
              <a:t>Different Concerns</a:t>
            </a:r>
          </a:p>
        </p:txBody>
      </p:sp>
      <p:sp>
        <p:nvSpPr>
          <p:cNvPr id="3" name="Subtitle 2">
            <a:extLst>
              <a:ext uri="{FF2B5EF4-FFF2-40B4-BE49-F238E27FC236}">
                <a16:creationId xmlns:a16="http://schemas.microsoft.com/office/drawing/2014/main" id="{9D5934EF-E1D5-A341-88B6-718E45AEC4D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83695817"/>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E0F1-0553-AD48-B5BA-3540D48AE0CD}"/>
              </a:ext>
            </a:extLst>
          </p:cNvPr>
          <p:cNvSpPr>
            <a:spLocks noGrp="1"/>
          </p:cNvSpPr>
          <p:nvPr>
            <p:ph type="ctrTitle"/>
          </p:nvPr>
        </p:nvSpPr>
        <p:spPr/>
        <p:txBody>
          <a:bodyPr>
            <a:noAutofit/>
          </a:bodyPr>
          <a:lstStyle/>
          <a:p>
            <a:r>
              <a:rPr lang="en-US" sz="5400" dirty="0"/>
              <a:t>Usability, Maintainability, Portability</a:t>
            </a:r>
          </a:p>
        </p:txBody>
      </p:sp>
      <p:sp>
        <p:nvSpPr>
          <p:cNvPr id="3" name="Subtitle 2">
            <a:extLst>
              <a:ext uri="{FF2B5EF4-FFF2-40B4-BE49-F238E27FC236}">
                <a16:creationId xmlns:a16="http://schemas.microsoft.com/office/drawing/2014/main" id="{9D5934EF-E1D5-A341-88B6-718E45AEC4D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92829294"/>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pPr marL="457200" indent="-457200">
              <a:buFont typeface="Courier New" panose="02070309020205020404" pitchFamily="49" charset="0"/>
              <a:buChar char="o"/>
            </a:pPr>
            <a:r>
              <a:rPr lang="en-US" dirty="0"/>
              <a:t>written Chef resources within a recipe in a cookbook</a:t>
            </a:r>
          </a:p>
        </p:txBody>
      </p:sp>
      <p:pic>
        <p:nvPicPr>
          <p:cNvPr id="5" name="Picture 4"/>
          <p:cNvPicPr>
            <a:picLocks noChangeAspect="1"/>
          </p:cNvPicPr>
          <p:nvPr/>
        </p:nvPicPr>
        <p:blipFill>
          <a:blip r:embed="rId3"/>
          <a:stretch>
            <a:fillRect/>
          </a:stretch>
        </p:blipFill>
        <p:spPr>
          <a:xfrm>
            <a:off x="-135969" y="460184"/>
            <a:ext cx="3007335" cy="3492389"/>
          </a:xfrm>
          <a:prstGeom prst="rect">
            <a:avLst/>
          </a:prstGeom>
        </p:spPr>
      </p:pic>
      <p:sp>
        <p:nvSpPr>
          <p:cNvPr id="6" name="TextBox 5">
            <a:extLst>
              <a:ext uri="{FF2B5EF4-FFF2-40B4-BE49-F238E27FC236}">
                <a16:creationId xmlns:a16="http://schemas.microsoft.com/office/drawing/2014/main" id="{E12B3756-7202-5049-9D3D-55B79E674347}"/>
              </a:ext>
            </a:extLst>
          </p:cNvPr>
          <p:cNvSpPr txBox="1"/>
          <p:nvPr/>
        </p:nvSpPr>
        <p:spPr bwMode="white">
          <a:xfrm>
            <a:off x="4039452" y="4153220"/>
            <a:ext cx="11791098" cy="751905"/>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spTree>
    <p:extLst>
      <p:ext uri="{BB962C8B-B14F-4D97-AF65-F5344CB8AC3E}">
        <p14:creationId xmlns:p14="http://schemas.microsoft.com/office/powerpoint/2010/main" val="3446187920"/>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p:txBody>
      </p:sp>
    </p:spTree>
    <p:extLst>
      <p:ext uri="{BB962C8B-B14F-4D97-AF65-F5344CB8AC3E}">
        <p14:creationId xmlns:p14="http://schemas.microsoft.com/office/powerpoint/2010/main" val="1437436850"/>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 Time</a:t>
            </a:r>
          </a:p>
        </p:txBody>
      </p:sp>
      <p:sp>
        <p:nvSpPr>
          <p:cNvPr id="3" name="Text Placeholder 2"/>
          <p:cNvSpPr>
            <a:spLocks noGrp="1"/>
          </p:cNvSpPr>
          <p:nvPr>
            <p:ph type="body" sz="quarter" idx="12"/>
          </p:nvPr>
        </p:nvSpPr>
        <p:spPr>
          <a:xfrm>
            <a:off x="627888" y="1551398"/>
            <a:ext cx="14898624" cy="5345953"/>
          </a:xfrm>
        </p:spPr>
        <p:txBody>
          <a:bodyPr/>
          <a:lstStyle/>
          <a:p>
            <a:r>
              <a:rPr lang="en-US" sz="3600" b="1" dirty="0"/>
              <a:t>Help Others:</a:t>
            </a:r>
            <a:r>
              <a:rPr lang="en-US" sz="3600" dirty="0"/>
              <a:t> The best way to learn is to teach. This will help reinforce what it is you accomplished.</a:t>
            </a:r>
          </a:p>
          <a:p>
            <a:endParaRPr lang="en-US" sz="3600" dirty="0"/>
          </a:p>
          <a:p>
            <a:r>
              <a:rPr lang="en-US" sz="3600" b="1" dirty="0"/>
              <a:t>Break It: </a:t>
            </a:r>
            <a:r>
              <a:rPr lang="en-US" sz="3600" dirty="0"/>
              <a:t>If everything works the first time go back and make some changes. Explore! Discovering the boundaries will help you when you continue on your journey.</a:t>
            </a:r>
          </a:p>
          <a:p>
            <a:endParaRPr lang="en-US" sz="3600" dirty="0"/>
          </a:p>
          <a:p>
            <a:r>
              <a:rPr lang="en-US" sz="3600" b="1" dirty="0"/>
              <a:t>Take a Diversion: </a:t>
            </a:r>
            <a:r>
              <a:rPr lang="en-US" sz="3600" dirty="0"/>
              <a:t>Several exercises here are open to many different paths. For clarity I will keep the exercises pretty bounded, if something catches your eye that is off the path -- take it.</a:t>
            </a:r>
          </a:p>
        </p:txBody>
      </p:sp>
    </p:spTree>
    <p:extLst>
      <p:ext uri="{BB962C8B-B14F-4D97-AF65-F5344CB8AC3E}">
        <p14:creationId xmlns:p14="http://schemas.microsoft.com/office/powerpoint/2010/main" val="761524678"/>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0F40-5352-A747-8F33-DCE0B2458C46}"/>
              </a:ext>
            </a:extLst>
          </p:cNvPr>
          <p:cNvSpPr>
            <a:spLocks noGrp="1"/>
          </p:cNvSpPr>
          <p:nvPr>
            <p:ph type="ctrTitle"/>
          </p:nvPr>
        </p:nvSpPr>
        <p:spPr/>
        <p:txBody>
          <a:bodyPr>
            <a:normAutofit fontScale="90000"/>
          </a:bodyPr>
          <a:lstStyle/>
          <a:p>
            <a:r>
              <a:rPr lang="en-US" dirty="0"/>
              <a:t>Discussion</a:t>
            </a:r>
          </a:p>
        </p:txBody>
      </p:sp>
      <p:sp>
        <p:nvSpPr>
          <p:cNvPr id="3" name="Subtitle 2">
            <a:extLst>
              <a:ext uri="{FF2B5EF4-FFF2-40B4-BE49-F238E27FC236}">
                <a16:creationId xmlns:a16="http://schemas.microsoft.com/office/drawing/2014/main" id="{8A1D887F-B9DC-4346-BD12-A63312A5CA3E}"/>
              </a:ext>
            </a:extLst>
          </p:cNvPr>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2726729200"/>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CD77A-3DE6-2942-8A70-2B169053E282}"/>
              </a:ext>
            </a:extLst>
          </p:cNvPr>
          <p:cNvSpPr>
            <a:spLocks noGrp="1"/>
          </p:cNvSpPr>
          <p:nvPr>
            <p:ph type="title"/>
          </p:nvPr>
        </p:nvSpPr>
        <p:spPr/>
        <p:txBody>
          <a:bodyPr/>
          <a:lstStyle/>
          <a:p>
            <a:r>
              <a:rPr lang="en-US" dirty="0"/>
              <a:t>Break</a:t>
            </a:r>
          </a:p>
        </p:txBody>
      </p:sp>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355841826"/>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36679"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1060653418"/>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Web Service</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The web service launches a website that accepts JSON payloads.</a:t>
            </a:r>
          </a:p>
          <a:p>
            <a:endParaRPr lang="en-US" dirty="0"/>
          </a:p>
          <a:p>
            <a:r>
              <a:rPr lang="en-US" dirty="0"/>
              <a:t>GET </a:t>
            </a:r>
            <a:r>
              <a:rPr lang="en-US" dirty="0">
                <a:hlinkClick r:id="rId3"/>
              </a:rPr>
              <a:t>http://localhost:8000/scans</a:t>
            </a:r>
            <a:endParaRPr lang="en-US" dirty="0"/>
          </a:p>
          <a:p>
            <a:r>
              <a:rPr lang="en-US" dirty="0"/>
              <a:t>POST </a:t>
            </a:r>
            <a:r>
              <a:rPr lang="en-US" dirty="0">
                <a:hlinkClick r:id="rId3"/>
              </a:rPr>
              <a:t>http://localhost:8000/scans</a:t>
            </a:r>
            <a:r>
              <a:rPr lang="en-US" dirty="0"/>
              <a:t> with JSON payload</a:t>
            </a:r>
          </a:p>
          <a:p>
            <a:r>
              <a:rPr lang="en-US" dirty="0"/>
              <a:t>GET </a:t>
            </a:r>
            <a:r>
              <a:rPr lang="en-US" dirty="0">
                <a:hlinkClick r:id="rId4"/>
              </a:rPr>
              <a:t>http://localhost:8000/scans/ID</a:t>
            </a:r>
            <a:endParaRPr lang="en-US" dirty="0"/>
          </a:p>
          <a:p>
            <a:r>
              <a:rPr lang="en-US" dirty="0"/>
              <a:t>DELETE </a:t>
            </a:r>
            <a:r>
              <a:rPr lang="en-US" dirty="0">
                <a:hlinkClick r:id="rId4"/>
              </a:rPr>
              <a:t>http://localhost:8000/scans/ID</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29780761"/>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Ruby Implementation</a:t>
            </a:r>
          </a:p>
        </p:txBody>
      </p:sp>
      <p:sp>
        <p:nvSpPr>
          <p:cNvPr id="3" name="Subtitle 2"/>
          <p:cNvSpPr>
            <a:spLocks noGrp="1"/>
          </p:cNvSpPr>
          <p:nvPr>
            <p:ph type="subTitle" idx="1"/>
          </p:nvPr>
        </p:nvSpPr>
        <p:spPr/>
        <p:txBody>
          <a:bodyPr/>
          <a:lstStyle/>
          <a:p>
            <a:r>
              <a:rPr lang="en-US" dirty="0"/>
              <a:t>Ruby 2.5.1</a:t>
            </a:r>
          </a:p>
          <a:p>
            <a:r>
              <a:rPr lang="en-US" dirty="0"/>
              <a:t>Bundler</a:t>
            </a:r>
          </a:p>
          <a:p>
            <a:r>
              <a:rPr lang="en-US" dirty="0" err="1"/>
              <a:t>Rackup</a:t>
            </a:r>
            <a:endParaRPr lang="en-US" dirty="0"/>
          </a:p>
          <a:p>
            <a:r>
              <a:rPr lang="en-US" dirty="0" err="1"/>
              <a:t>systemd</a:t>
            </a:r>
            <a:r>
              <a:rPr lang="en-US" dirty="0"/>
              <a:t> service</a:t>
            </a:r>
          </a:p>
          <a:p>
            <a:endParaRPr lang="en-US" dirty="0"/>
          </a:p>
        </p:txBody>
      </p:sp>
    </p:spTree>
    <p:extLst>
      <p:ext uri="{BB962C8B-B14F-4D97-AF65-F5344CB8AC3E}">
        <p14:creationId xmlns:p14="http://schemas.microsoft.com/office/powerpoint/2010/main" val="2485250618"/>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21181"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954603553"/>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Where do you write your tests</a:t>
            </a:r>
          </a:p>
          <a:p>
            <a:r>
              <a:rPr lang="en-US" dirty="0"/>
              <a:t>What tests do you write</a:t>
            </a:r>
          </a:p>
          <a:p>
            <a:r>
              <a:rPr lang="en-US" dirty="0"/>
              <a:t>How do we execute tests</a:t>
            </a:r>
          </a:p>
          <a:p>
            <a:r>
              <a:rPr lang="en-US" dirty="0"/>
              <a:t>Refactor</a:t>
            </a:r>
          </a:p>
          <a:p>
            <a:endParaRPr lang="en-US" dirty="0"/>
          </a:p>
          <a:p>
            <a:endParaRPr lang="en-US" dirty="0"/>
          </a:p>
          <a:p>
            <a:endParaRPr lang="en-US" dirty="0"/>
          </a:p>
        </p:txBody>
      </p:sp>
    </p:spTree>
    <p:extLst>
      <p:ext uri="{BB962C8B-B14F-4D97-AF65-F5344CB8AC3E}">
        <p14:creationId xmlns:p14="http://schemas.microsoft.com/office/powerpoint/2010/main" val="1695714"/>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Configuration</a:t>
            </a:r>
          </a:p>
        </p:txBody>
      </p:sp>
      <p:sp>
        <p:nvSpPr>
          <p:cNvPr id="3" name="Subtitle 2"/>
          <p:cNvSpPr>
            <a:spLocks noGrp="1"/>
          </p:cNvSpPr>
          <p:nvPr>
            <p:ph type="subTitle" idx="1"/>
          </p:nvPr>
        </p:nvSpPr>
        <p:spPr>
          <a:xfrm>
            <a:off x="1671638" y="3271838"/>
            <a:ext cx="12319000" cy="3947109"/>
          </a:xfrm>
        </p:spPr>
        <p:txBody>
          <a:bodyPr/>
          <a:lstStyle/>
          <a:p>
            <a:r>
              <a:rPr lang="en-US" dirty="0"/>
              <a:t>When </a:t>
            </a:r>
            <a:r>
              <a:rPr lang="en-US" b="1" dirty="0">
                <a:latin typeface="Courier New" charset="0"/>
                <a:ea typeface="Courier New" charset="0"/>
                <a:cs typeface="Courier New" charset="0"/>
              </a:rPr>
              <a:t>chef</a:t>
            </a:r>
            <a:r>
              <a:rPr lang="en-US" dirty="0"/>
              <a:t> generates a cookbook a default </a:t>
            </a:r>
            <a:r>
              <a:rPr lang="en-US" i="1" dirty="0"/>
              <a:t>.</a:t>
            </a:r>
            <a:r>
              <a:rPr lang="en-US" i="1" dirty="0" err="1"/>
              <a:t>kitchen.yml</a:t>
            </a:r>
            <a:r>
              <a:rPr lang="en-US" dirty="0"/>
              <a:t> is created or it can be created with the command </a:t>
            </a:r>
            <a:r>
              <a:rPr lang="en-US" b="1" dirty="0">
                <a:latin typeface="Courier New" charset="0"/>
                <a:ea typeface="Courier New" charset="0"/>
                <a:cs typeface="Courier New" charset="0"/>
              </a:rPr>
              <a:t>kitchen </a:t>
            </a:r>
            <a:r>
              <a:rPr lang="en-US" b="1" dirty="0" err="1">
                <a:latin typeface="Courier New" charset="0"/>
                <a:ea typeface="Courier New" charset="0"/>
                <a:cs typeface="Courier New" charset="0"/>
              </a:rPr>
              <a:t>init</a:t>
            </a:r>
            <a:r>
              <a:rPr lang="en-US" b="1" dirty="0" err="1">
                <a:ea typeface="Courier New" charset="0"/>
                <a:cs typeface="Courier New" charset="0"/>
              </a:rPr>
              <a:t>.</a:t>
            </a:r>
            <a:endParaRPr lang="en-US" b="1" dirty="0">
              <a:ea typeface="Courier New" charset="0"/>
              <a:cs typeface="Courier New" charset="0"/>
            </a:endParaRPr>
          </a:p>
          <a:p>
            <a:endParaRPr lang="en-US" b="1" dirty="0">
              <a:ea typeface="Courier New" charset="0"/>
              <a:cs typeface="Courier New" charset="0"/>
            </a:endParaRPr>
          </a:p>
          <a:p>
            <a:pPr algn="ctr"/>
            <a:r>
              <a:rPr lang="en-US" dirty="0">
                <a:hlinkClick r:id="rId3"/>
              </a:rPr>
              <a:t>http://kitchen.ci/docs/getting-started/kitchen-yml</a:t>
            </a:r>
            <a:endParaRPr lang="en-US" dirty="0">
              <a:ea typeface="Courier New" charset="0"/>
              <a:cs typeface="Courier New" charset="0"/>
            </a:endParaRPr>
          </a:p>
          <a:p>
            <a:endParaRPr lang="en-US" dirty="0">
              <a:ea typeface="Courier New" charset="0"/>
              <a:cs typeface="Courier New" charset="0"/>
            </a:endParaRPr>
          </a:p>
          <a:p>
            <a:r>
              <a:rPr lang="en-US" dirty="0">
                <a:ea typeface="Courier New" charset="0"/>
                <a:cs typeface="Courier New" charset="0"/>
              </a:rPr>
              <a:t>The configuration is stored in a file format called YAML.</a:t>
            </a:r>
          </a:p>
          <a:p>
            <a:endParaRPr lang="en-US" dirty="0">
              <a:ea typeface="Courier New" charset="0"/>
              <a:cs typeface="Courier New" charset="0"/>
            </a:endParaRPr>
          </a:p>
          <a:p>
            <a:pPr algn="ctr"/>
            <a:r>
              <a:rPr lang="en-US" dirty="0">
                <a:ea typeface="Courier New" charset="0"/>
                <a:cs typeface="Courier New" charset="0"/>
                <a:hlinkClick r:id="rId4"/>
              </a:rPr>
              <a:t>http://</a:t>
            </a:r>
            <a:r>
              <a:rPr lang="en-US" dirty="0" err="1">
                <a:ea typeface="Courier New" charset="0"/>
                <a:cs typeface="Courier New" charset="0"/>
                <a:hlinkClick r:id="rId4"/>
              </a:rPr>
              <a:t>yaml.org</a:t>
            </a:r>
            <a:endParaRPr lang="en-US" dirty="0">
              <a:ea typeface="Courier New" charset="0"/>
              <a:cs typeface="Courier New" charset="0"/>
            </a:endParaRPr>
          </a:p>
        </p:txBody>
      </p:sp>
    </p:spTree>
    <p:extLst>
      <p:ext uri="{BB962C8B-B14F-4D97-AF65-F5344CB8AC3E}">
        <p14:creationId xmlns:p14="http://schemas.microsoft.com/office/powerpoint/2010/main" val="1976325611"/>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pPr marL="457200" indent="-457200">
              <a:buFont typeface="Courier New" panose="02070309020205020404" pitchFamily="49" charset="0"/>
              <a:buChar char="o"/>
            </a:pPr>
            <a:r>
              <a:rPr lang="en-US" dirty="0"/>
              <a:t>written Chef resources within a recipe in a cookbook</a:t>
            </a:r>
          </a:p>
          <a:p>
            <a:pPr marL="457200" indent="-457200">
              <a:buFont typeface="Courier New" panose="02070309020205020404" pitchFamily="49" charset="0"/>
              <a:buChar char="o"/>
            </a:pPr>
            <a:r>
              <a:rPr lang="en-US" dirty="0"/>
              <a:t>tested a recipe with Test Kitchen</a:t>
            </a:r>
          </a:p>
        </p:txBody>
      </p:sp>
      <p:sp>
        <p:nvSpPr>
          <p:cNvPr id="4" name="TextBox 3"/>
          <p:cNvSpPr txBox="1"/>
          <p:nvPr/>
        </p:nvSpPr>
        <p:spPr bwMode="white">
          <a:xfrm>
            <a:off x="4039452" y="4153220"/>
            <a:ext cx="11791098" cy="751905"/>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pic>
        <p:nvPicPr>
          <p:cNvPr id="5" name="Picture 4"/>
          <p:cNvPicPr>
            <a:picLocks noChangeAspect="1"/>
          </p:cNvPicPr>
          <p:nvPr/>
        </p:nvPicPr>
        <p:blipFill>
          <a:blip r:embed="rId3"/>
          <a:stretch>
            <a:fillRect/>
          </a:stretch>
        </p:blipFill>
        <p:spPr>
          <a:xfrm>
            <a:off x="-135969" y="460184"/>
            <a:ext cx="3007335" cy="3492389"/>
          </a:xfrm>
          <a:prstGeom prst="rect">
            <a:avLst/>
          </a:prstGeom>
        </p:spPr>
      </p:pic>
      <p:pic>
        <p:nvPicPr>
          <p:cNvPr id="20" name="Picture 19"/>
          <p:cNvPicPr>
            <a:picLocks noChangeAspect="1"/>
          </p:cNvPicPr>
          <p:nvPr/>
        </p:nvPicPr>
        <p:blipFill>
          <a:blip r:embed="rId4"/>
          <a:stretch>
            <a:fillRect/>
          </a:stretch>
        </p:blipFill>
        <p:spPr>
          <a:xfrm>
            <a:off x="3316268" y="477386"/>
            <a:ext cx="5851055" cy="3494380"/>
          </a:xfrm>
          <a:prstGeom prst="rect">
            <a:avLst/>
          </a:prstGeom>
        </p:spPr>
      </p:pic>
    </p:spTree>
    <p:extLst>
      <p:ext uri="{BB962C8B-B14F-4D97-AF65-F5344CB8AC3E}">
        <p14:creationId xmlns:p14="http://schemas.microsoft.com/office/powerpoint/2010/main" val="2939987538"/>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 Kitchen's Configuration</a:t>
            </a:r>
          </a:p>
        </p:txBody>
      </p:sp>
      <p:pic>
        <p:nvPicPr>
          <p:cNvPr id="4" name="Picture 3"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271" y="1115965"/>
            <a:ext cx="10627458" cy="6912070"/>
          </a:xfrm>
          <a:prstGeom prst="rect">
            <a:avLst/>
          </a:prstGeom>
        </p:spPr>
      </p:pic>
      <p:sp>
        <p:nvSpPr>
          <p:cNvPr id="5" name="Rounded Rectangle 4"/>
          <p:cNvSpPr/>
          <p:nvPr/>
        </p:nvSpPr>
        <p:spPr bwMode="auto">
          <a:xfrm>
            <a:off x="6635261" y="4306277"/>
            <a:ext cx="3029781" cy="50687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Install Chef</a:t>
            </a:r>
          </a:p>
        </p:txBody>
      </p:sp>
      <p:sp>
        <p:nvSpPr>
          <p:cNvPr id="6" name="Rounded Rectangle 5"/>
          <p:cNvSpPr/>
          <p:nvPr/>
        </p:nvSpPr>
        <p:spPr bwMode="auto">
          <a:xfrm>
            <a:off x="6635261" y="5744308"/>
            <a:ext cx="3029781" cy="508000"/>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Apply the Run List</a:t>
            </a:r>
          </a:p>
        </p:txBody>
      </p:sp>
      <p:sp>
        <p:nvSpPr>
          <p:cNvPr id="7" name="Rounded Rectangle 6"/>
          <p:cNvSpPr/>
          <p:nvPr/>
        </p:nvSpPr>
        <p:spPr bwMode="auto">
          <a:xfrm>
            <a:off x="6635260" y="6460739"/>
            <a:ext cx="3029782" cy="514292"/>
          </a:xfrm>
          <a:prstGeom prst="round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Execute Tests</a:t>
            </a:r>
          </a:p>
        </p:txBody>
      </p:sp>
      <p:sp>
        <p:nvSpPr>
          <p:cNvPr id="8" name="Rounded Rectangle 7"/>
          <p:cNvSpPr/>
          <p:nvPr/>
        </p:nvSpPr>
        <p:spPr bwMode="auto">
          <a:xfrm>
            <a:off x="6635261" y="3583554"/>
            <a:ext cx="3029781" cy="506877"/>
          </a:xfrm>
          <a:prstGeom prst="round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Create Test Instance</a:t>
            </a:r>
          </a:p>
        </p:txBody>
      </p:sp>
      <p:sp>
        <p:nvSpPr>
          <p:cNvPr id="9" name="Rounded Rectangle 8"/>
          <p:cNvSpPr/>
          <p:nvPr/>
        </p:nvSpPr>
        <p:spPr bwMode="auto">
          <a:xfrm>
            <a:off x="6635260" y="5021585"/>
            <a:ext cx="3029782" cy="514292"/>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a:gradFill>
                  <a:gsLst>
                    <a:gs pos="0">
                      <a:srgbClr val="FFFFFF"/>
                    </a:gs>
                    <a:gs pos="100000">
                      <a:srgbClr val="FFFFFF"/>
                    </a:gs>
                  </a:gsLst>
                  <a:lin ang="5400000" scaled="0"/>
                </a:gradFill>
              </a:rPr>
              <a:t>Synchronize Cookbooks</a:t>
            </a:r>
          </a:p>
        </p:txBody>
      </p:sp>
      <p:sp>
        <p:nvSpPr>
          <p:cNvPr id="11" name="Rectangle 10"/>
          <p:cNvSpPr/>
          <p:nvPr/>
        </p:nvSpPr>
        <p:spPr bwMode="auto">
          <a:xfrm>
            <a:off x="2386940" y="1021278"/>
            <a:ext cx="4248320" cy="700675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21542012"/>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Test Kitchen's Configuration Makes it Versatile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300" y="1357833"/>
            <a:ext cx="10845800" cy="6057900"/>
          </a:xfrm>
          <a:prstGeom prst="rect">
            <a:avLst/>
          </a:prstGeom>
        </p:spPr>
      </p:pic>
      <p:grpSp>
        <p:nvGrpSpPr>
          <p:cNvPr id="6" name="Group 5"/>
          <p:cNvGrpSpPr/>
          <p:nvPr/>
        </p:nvGrpSpPr>
        <p:grpSpPr>
          <a:xfrm>
            <a:off x="7112031" y="7539335"/>
            <a:ext cx="1930337" cy="461665"/>
            <a:chOff x="5349177" y="8412652"/>
            <a:chExt cx="1930337" cy="461665"/>
          </a:xfrm>
        </p:grpSpPr>
        <p:sp>
          <p:nvSpPr>
            <p:cNvPr id="7" name="Rectangle 6"/>
            <p:cNvSpPr/>
            <p:nvPr/>
          </p:nvSpPr>
          <p:spPr>
            <a:xfrm>
              <a:off x="5810842" y="8412652"/>
              <a:ext cx="1468672" cy="461665"/>
            </a:xfrm>
            <a:prstGeom prst="rect">
              <a:avLst/>
            </a:prstGeom>
          </p:spPr>
          <p:txBody>
            <a:bodyPr wrap="none">
              <a:spAutoFit/>
            </a:bodyPr>
            <a:lstStyle/>
            <a:p>
              <a:r>
                <a:rPr lang="en-US">
                  <a:solidFill>
                    <a:schemeClr val="accent4">
                      <a:lumMod val="75000"/>
                    </a:schemeClr>
                  </a:solidFill>
                </a:rPr>
                <a:t>kitchen.ci</a:t>
              </a:r>
              <a:endParaRPr lang="en-US" dirty="0">
                <a:solidFill>
                  <a:schemeClr val="accent4">
                    <a:lumMod val="75000"/>
                  </a:schemeClr>
                </a:solidFill>
              </a:endParaRPr>
            </a:p>
          </p:txBody>
        </p:sp>
        <p:pic>
          <p:nvPicPr>
            <p:cNvPr id="8" name="Picture 7" descr="reference.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177" y="8412652"/>
              <a:ext cx="461665" cy="461665"/>
            </a:xfrm>
            <a:prstGeom prst="rect">
              <a:avLst/>
            </a:prstGeom>
          </p:spPr>
        </p:pic>
      </p:grpSp>
    </p:spTree>
    <p:extLst>
      <p:ext uri="{BB962C8B-B14F-4D97-AF65-F5344CB8AC3E}">
        <p14:creationId xmlns:p14="http://schemas.microsoft.com/office/powerpoint/2010/main" val="772458107"/>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DB4C-ECAC-9547-BF74-D7F939D86ED1}"/>
              </a:ext>
            </a:extLst>
          </p:cNvPr>
          <p:cNvSpPr>
            <a:spLocks noGrp="1"/>
          </p:cNvSpPr>
          <p:nvPr>
            <p:ph type="title"/>
          </p:nvPr>
        </p:nvSpPr>
        <p:spPr/>
        <p:txBody>
          <a:bodyPr/>
          <a:lstStyle/>
          <a:p>
            <a:r>
              <a:rPr lang="en-US" dirty="0"/>
              <a:t>Kitchen </a:t>
            </a:r>
            <a:r>
              <a:rPr lang="en-US" dirty="0" err="1"/>
              <a:t>Dokken</a:t>
            </a:r>
            <a:r>
              <a:rPr lang="en-US" dirty="0"/>
              <a:t> and </a:t>
            </a:r>
            <a:r>
              <a:rPr lang="en-US" dirty="0" err="1"/>
              <a:t>InSpec</a:t>
            </a:r>
            <a:endParaRPr lang="en-US" dirty="0"/>
          </a:p>
        </p:txBody>
      </p:sp>
      <p:sp>
        <p:nvSpPr>
          <p:cNvPr id="3" name="Content Placeholder 2">
            <a:extLst>
              <a:ext uri="{FF2B5EF4-FFF2-40B4-BE49-F238E27FC236}">
                <a16:creationId xmlns:a16="http://schemas.microsoft.com/office/drawing/2014/main" id="{6680F263-B683-B345-8CE9-D14FAF4A25AB}"/>
              </a:ext>
            </a:extLst>
          </p:cNvPr>
          <p:cNvSpPr>
            <a:spLocks noGrp="1"/>
          </p:cNvSpPr>
          <p:nvPr>
            <p:ph sz="quarter" idx="10"/>
          </p:nvPr>
        </p:nvSpPr>
        <p:spPr/>
        <p:txBody>
          <a:bodyPr>
            <a:normAutofit/>
          </a:bodyPr>
          <a:lstStyle/>
          <a:p>
            <a:r>
              <a:rPr lang="en-US" dirty="0">
                <a:latin typeface="Inconsolata"/>
                <a:cs typeface="Inconsolata"/>
              </a:rPr>
              <a:t>driver:</a:t>
            </a:r>
          </a:p>
          <a:p>
            <a:r>
              <a:rPr lang="en-US" dirty="0">
                <a:latin typeface="Inconsolata"/>
                <a:cs typeface="Inconsolata"/>
              </a:rPr>
              <a:t>  name: </a:t>
            </a:r>
            <a:r>
              <a:rPr lang="en-US" dirty="0" err="1">
                <a:latin typeface="Inconsolata"/>
                <a:cs typeface="Inconsolata"/>
              </a:rPr>
              <a:t>dokken</a:t>
            </a:r>
            <a:endParaRPr lang="en-US" dirty="0">
              <a:latin typeface="Inconsolata"/>
              <a:cs typeface="Inconsolata"/>
            </a:endParaRPr>
          </a:p>
          <a:p>
            <a:endParaRPr lang="en-US" dirty="0">
              <a:latin typeface="Inconsolata"/>
              <a:cs typeface="Inconsolata"/>
            </a:endParaRPr>
          </a:p>
          <a:p>
            <a:r>
              <a:rPr lang="en-US" dirty="0" err="1">
                <a:latin typeface="Inconsolata"/>
                <a:cs typeface="Inconsolata"/>
              </a:rPr>
              <a:t>provisioner</a:t>
            </a:r>
            <a:r>
              <a:rPr lang="en-US" dirty="0">
                <a:latin typeface="Inconsolata"/>
                <a:cs typeface="Inconsolata"/>
              </a:rPr>
              <a:t>:</a:t>
            </a:r>
          </a:p>
          <a:p>
            <a:r>
              <a:rPr lang="en-US" dirty="0">
                <a:latin typeface="Inconsolata"/>
                <a:cs typeface="Inconsolata"/>
              </a:rPr>
              <a:t>  name: </a:t>
            </a:r>
            <a:r>
              <a:rPr lang="en-US" dirty="0" err="1">
                <a:latin typeface="Inconsolata"/>
                <a:cs typeface="Inconsolata"/>
              </a:rPr>
              <a:t>dokken</a:t>
            </a:r>
            <a:endParaRPr lang="en-US" dirty="0">
              <a:latin typeface="Inconsolata"/>
              <a:cs typeface="Inconsolata"/>
            </a:endParaRPr>
          </a:p>
          <a:p>
            <a:endParaRPr lang="en-US" dirty="0">
              <a:latin typeface="Inconsolata"/>
              <a:cs typeface="Inconsolata"/>
            </a:endParaRPr>
          </a:p>
          <a:p>
            <a:r>
              <a:rPr lang="en-US" dirty="0">
                <a:latin typeface="Inconsolata"/>
                <a:cs typeface="Inconsolata"/>
              </a:rPr>
              <a:t>transport:</a:t>
            </a:r>
          </a:p>
          <a:p>
            <a:r>
              <a:rPr lang="en-US" dirty="0">
                <a:latin typeface="Inconsolata"/>
                <a:cs typeface="Inconsolata"/>
              </a:rPr>
              <a:t>  name: </a:t>
            </a:r>
            <a:r>
              <a:rPr lang="en-US" dirty="0" err="1">
                <a:latin typeface="Inconsolata"/>
                <a:cs typeface="Inconsolata"/>
              </a:rPr>
              <a:t>dokken</a:t>
            </a:r>
            <a:endParaRPr lang="en-US" dirty="0">
              <a:latin typeface="Inconsolata"/>
              <a:cs typeface="Inconsolata"/>
            </a:endParaRPr>
          </a:p>
          <a:p>
            <a:endParaRPr lang="en-US" dirty="0">
              <a:latin typeface="Inconsolata"/>
              <a:cs typeface="Inconsolata"/>
            </a:endParaRPr>
          </a:p>
          <a:p>
            <a:r>
              <a:rPr lang="en-US" dirty="0">
                <a:latin typeface="Inconsolata"/>
                <a:cs typeface="Inconsolata"/>
              </a:rPr>
              <a:t>verifier:</a:t>
            </a:r>
          </a:p>
          <a:p>
            <a:r>
              <a:rPr lang="en-US" dirty="0">
                <a:latin typeface="Inconsolata"/>
                <a:cs typeface="Inconsolata"/>
              </a:rPr>
              <a:t>  name: </a:t>
            </a:r>
            <a:r>
              <a:rPr lang="en-US" dirty="0" err="1">
                <a:latin typeface="Inconsolata"/>
                <a:cs typeface="Inconsolata"/>
              </a:rPr>
              <a:t>inspec</a:t>
            </a:r>
            <a:endParaRPr lang="en-US" dirty="0">
              <a:latin typeface="Inconsolata"/>
              <a:cs typeface="Inconsolata"/>
            </a:endParaRPr>
          </a:p>
          <a:p>
            <a:endParaRPr lang="en-US" dirty="0">
              <a:latin typeface="Inconsolata"/>
              <a:cs typeface="Inconsolata"/>
            </a:endParaRPr>
          </a:p>
        </p:txBody>
      </p:sp>
      <p:sp>
        <p:nvSpPr>
          <p:cNvPr id="4" name="Text Placeholder 3">
            <a:extLst>
              <a:ext uri="{FF2B5EF4-FFF2-40B4-BE49-F238E27FC236}">
                <a16:creationId xmlns:a16="http://schemas.microsoft.com/office/drawing/2014/main" id="{A6F6FD1A-0ACA-CD44-ABFB-BD024705E000}"/>
              </a:ext>
            </a:extLst>
          </p:cNvPr>
          <p:cNvSpPr>
            <a:spLocks noGrp="1"/>
          </p:cNvSpPr>
          <p:nvPr>
            <p:ph type="body" sz="quarter" idx="11"/>
          </p:nvPr>
        </p:nvSpPr>
        <p:spPr/>
        <p:txBody>
          <a:bodyPr/>
          <a:lstStyle/>
          <a:p>
            <a:r>
              <a:rPr lang="en-US" dirty="0">
                <a:latin typeface="Inconsolata"/>
                <a:cs typeface="Inconsolata"/>
              </a:rPr>
              <a:t>~/cookbooks/</a:t>
            </a:r>
            <a:r>
              <a:rPr lang="en-US" dirty="0" err="1">
                <a:latin typeface="Inconsolata"/>
                <a:cs typeface="Inconsolata"/>
              </a:rPr>
              <a:t>ruby_service</a:t>
            </a:r>
            <a:r>
              <a:rPr lang="en-US" dirty="0">
                <a:latin typeface="Inconsolata"/>
                <a:cs typeface="Inconsolata"/>
              </a:rPr>
              <a:t>/.</a:t>
            </a:r>
            <a:r>
              <a:rPr lang="en-US" dirty="0" err="1">
                <a:latin typeface="Inconsolata"/>
                <a:cs typeface="Inconsolata"/>
              </a:rPr>
              <a:t>kitchen.yml</a:t>
            </a:r>
            <a:endParaRPr lang="en-US" dirty="0">
              <a:latin typeface="Inconsolata"/>
              <a:cs typeface="Inconsolata"/>
            </a:endParaRPr>
          </a:p>
        </p:txBody>
      </p:sp>
    </p:spTree>
    <p:extLst>
      <p:ext uri="{BB962C8B-B14F-4D97-AF65-F5344CB8AC3E}">
        <p14:creationId xmlns:p14="http://schemas.microsoft.com/office/powerpoint/2010/main" val="422040550"/>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DB4C-ECAC-9547-BF74-D7F939D86ED1}"/>
              </a:ext>
            </a:extLst>
          </p:cNvPr>
          <p:cNvSpPr>
            <a:spLocks noGrp="1"/>
          </p:cNvSpPr>
          <p:nvPr>
            <p:ph type="title"/>
          </p:nvPr>
        </p:nvSpPr>
        <p:spPr/>
        <p:txBody>
          <a:bodyPr/>
          <a:lstStyle/>
          <a:p>
            <a:r>
              <a:rPr lang="en-US" dirty="0"/>
              <a:t>Kitchen Platforms and Test Suites</a:t>
            </a:r>
          </a:p>
        </p:txBody>
      </p:sp>
      <p:sp>
        <p:nvSpPr>
          <p:cNvPr id="3" name="Content Placeholder 2">
            <a:extLst>
              <a:ext uri="{FF2B5EF4-FFF2-40B4-BE49-F238E27FC236}">
                <a16:creationId xmlns:a16="http://schemas.microsoft.com/office/drawing/2014/main" id="{6680F263-B683-B345-8CE9-D14FAF4A25AB}"/>
              </a:ext>
            </a:extLst>
          </p:cNvPr>
          <p:cNvSpPr>
            <a:spLocks noGrp="1"/>
          </p:cNvSpPr>
          <p:nvPr>
            <p:ph sz="quarter" idx="10"/>
          </p:nvPr>
        </p:nvSpPr>
        <p:spPr/>
        <p:txBody>
          <a:bodyPr>
            <a:normAutofit fontScale="70000" lnSpcReduction="20000"/>
          </a:bodyPr>
          <a:lstStyle/>
          <a:p>
            <a:r>
              <a:rPr lang="en-US" dirty="0">
                <a:latin typeface="Inconsolata"/>
                <a:cs typeface="Inconsolata"/>
              </a:rPr>
              <a:t>platforms:</a:t>
            </a:r>
          </a:p>
          <a:p>
            <a:r>
              <a:rPr lang="en-US" dirty="0">
                <a:latin typeface="Inconsolata"/>
                <a:cs typeface="Inconsolata"/>
              </a:rPr>
              <a:t>  - name: centos-7</a:t>
            </a:r>
          </a:p>
          <a:p>
            <a:r>
              <a:rPr lang="en-US" dirty="0">
                <a:latin typeface="Inconsolata"/>
                <a:cs typeface="Inconsolata"/>
              </a:rPr>
              <a:t>    driver:</a:t>
            </a:r>
          </a:p>
          <a:p>
            <a:r>
              <a:rPr lang="en-US" dirty="0">
                <a:latin typeface="Inconsolata"/>
                <a:cs typeface="Inconsolata"/>
              </a:rPr>
              <a:t>      image: </a:t>
            </a:r>
            <a:r>
              <a:rPr lang="en-US" dirty="0" err="1">
                <a:latin typeface="Inconsolata"/>
                <a:cs typeface="Inconsolata"/>
              </a:rPr>
              <a:t>dokken</a:t>
            </a:r>
            <a:r>
              <a:rPr lang="en-US" dirty="0">
                <a:latin typeface="Inconsolata"/>
                <a:cs typeface="Inconsolata"/>
              </a:rPr>
              <a:t>/centos-7</a:t>
            </a:r>
          </a:p>
          <a:p>
            <a:r>
              <a:rPr lang="en-US" dirty="0">
                <a:latin typeface="Inconsolata"/>
                <a:cs typeface="Inconsolata"/>
              </a:rPr>
              <a:t>      privileged: true</a:t>
            </a:r>
          </a:p>
          <a:p>
            <a:r>
              <a:rPr lang="en-US" dirty="0">
                <a:latin typeface="Inconsolata"/>
                <a:cs typeface="Inconsolata"/>
              </a:rPr>
              <a:t>      </a:t>
            </a:r>
            <a:r>
              <a:rPr lang="en-US" dirty="0" err="1">
                <a:latin typeface="Inconsolata"/>
                <a:cs typeface="Inconsolata"/>
              </a:rPr>
              <a:t>pid_one_command</a:t>
            </a:r>
            <a:r>
              <a:rPr lang="en-US" dirty="0">
                <a:latin typeface="Inconsolata"/>
                <a:cs typeface="Inconsolata"/>
              </a:rPr>
              <a:t>: /</a:t>
            </a:r>
            <a:r>
              <a:rPr lang="en-US" dirty="0" err="1">
                <a:latin typeface="Inconsolata"/>
                <a:cs typeface="Inconsolata"/>
              </a:rPr>
              <a:t>usr</a:t>
            </a:r>
            <a:r>
              <a:rPr lang="en-US" dirty="0">
                <a:latin typeface="Inconsolata"/>
                <a:cs typeface="Inconsolata"/>
              </a:rPr>
              <a:t>/lib/</a:t>
            </a:r>
            <a:r>
              <a:rPr lang="en-US" dirty="0" err="1">
                <a:latin typeface="Inconsolata"/>
                <a:cs typeface="Inconsolata"/>
              </a:rPr>
              <a:t>systemd</a:t>
            </a:r>
            <a:r>
              <a:rPr lang="en-US" dirty="0">
                <a:latin typeface="Inconsolata"/>
                <a:cs typeface="Inconsolata"/>
              </a:rPr>
              <a:t>/</a:t>
            </a:r>
            <a:r>
              <a:rPr lang="en-US" dirty="0" err="1">
                <a:latin typeface="Inconsolata"/>
                <a:cs typeface="Inconsolata"/>
              </a:rPr>
              <a:t>systemd</a:t>
            </a:r>
            <a:endParaRPr lang="en-US" dirty="0">
              <a:latin typeface="Inconsolata"/>
              <a:cs typeface="Inconsolata"/>
            </a:endParaRPr>
          </a:p>
          <a:p>
            <a:r>
              <a:rPr lang="en-US" dirty="0">
                <a:latin typeface="Inconsolata"/>
                <a:cs typeface="Inconsolata"/>
              </a:rPr>
              <a:t>      volumes:</a:t>
            </a:r>
          </a:p>
          <a:p>
            <a:r>
              <a:rPr lang="en-US" dirty="0">
                <a:latin typeface="Inconsolata"/>
                <a:cs typeface="Inconsolata"/>
              </a:rPr>
              <a:t>        - /sys/</a:t>
            </a:r>
            <a:r>
              <a:rPr lang="en-US" dirty="0" err="1">
                <a:latin typeface="Inconsolata"/>
                <a:cs typeface="Inconsolata"/>
              </a:rPr>
              <a:t>fs</a:t>
            </a:r>
            <a:r>
              <a:rPr lang="en-US" dirty="0">
                <a:latin typeface="Inconsolata"/>
                <a:cs typeface="Inconsolata"/>
              </a:rPr>
              <a:t>/</a:t>
            </a:r>
            <a:r>
              <a:rPr lang="en-US" dirty="0" err="1">
                <a:latin typeface="Inconsolata"/>
                <a:cs typeface="Inconsolata"/>
              </a:rPr>
              <a:t>cgroup</a:t>
            </a:r>
            <a:r>
              <a:rPr lang="en-US" dirty="0">
                <a:latin typeface="Inconsolata"/>
                <a:cs typeface="Inconsolata"/>
              </a:rPr>
              <a:t>:/sys/</a:t>
            </a:r>
            <a:r>
              <a:rPr lang="en-US" dirty="0" err="1">
                <a:latin typeface="Inconsolata"/>
                <a:cs typeface="Inconsolata"/>
              </a:rPr>
              <a:t>fs</a:t>
            </a:r>
            <a:r>
              <a:rPr lang="en-US" dirty="0">
                <a:latin typeface="Inconsolata"/>
                <a:cs typeface="Inconsolata"/>
              </a:rPr>
              <a:t>/</a:t>
            </a:r>
            <a:r>
              <a:rPr lang="en-US" dirty="0" err="1">
                <a:latin typeface="Inconsolata"/>
                <a:cs typeface="Inconsolata"/>
              </a:rPr>
              <a:t>cgroup:ro</a:t>
            </a:r>
            <a:r>
              <a:rPr lang="en-US" dirty="0">
                <a:latin typeface="Inconsolata"/>
                <a:cs typeface="Inconsolata"/>
              </a:rPr>
              <a:t> # required by </a:t>
            </a:r>
            <a:r>
              <a:rPr lang="en-US" dirty="0" err="1">
                <a:latin typeface="Inconsolata"/>
                <a:cs typeface="Inconsolata"/>
              </a:rPr>
              <a:t>systemd</a:t>
            </a:r>
            <a:endParaRPr lang="en-US" dirty="0">
              <a:latin typeface="Inconsolata"/>
              <a:cs typeface="Inconsolata"/>
            </a:endParaRPr>
          </a:p>
          <a:p>
            <a:endParaRPr lang="en-US" dirty="0">
              <a:latin typeface="Inconsolata"/>
              <a:cs typeface="Inconsolata"/>
            </a:endParaRPr>
          </a:p>
          <a:p>
            <a:r>
              <a:rPr lang="en-US" dirty="0">
                <a:latin typeface="Inconsolata"/>
                <a:cs typeface="Inconsolata"/>
              </a:rPr>
              <a:t>suites:</a:t>
            </a:r>
          </a:p>
          <a:p>
            <a:r>
              <a:rPr lang="en-US" dirty="0">
                <a:latin typeface="Inconsolata"/>
                <a:cs typeface="Inconsolata"/>
              </a:rPr>
              <a:t>  - name: default</a:t>
            </a:r>
          </a:p>
          <a:p>
            <a:r>
              <a:rPr lang="en-US" dirty="0">
                <a:latin typeface="Inconsolata"/>
                <a:cs typeface="Inconsolata"/>
              </a:rPr>
              <a:t>    </a:t>
            </a:r>
            <a:r>
              <a:rPr lang="en-US" dirty="0" err="1">
                <a:latin typeface="Inconsolata"/>
                <a:cs typeface="Inconsolata"/>
              </a:rPr>
              <a:t>run_list</a:t>
            </a:r>
            <a:r>
              <a:rPr lang="en-US" dirty="0">
                <a:latin typeface="Inconsolata"/>
                <a:cs typeface="Inconsolata"/>
              </a:rPr>
              <a:t>:</a:t>
            </a:r>
          </a:p>
          <a:p>
            <a:r>
              <a:rPr lang="en-US" dirty="0">
                <a:latin typeface="Inconsolata"/>
                <a:cs typeface="Inconsolata"/>
              </a:rPr>
              <a:t>      - recipe[</a:t>
            </a:r>
            <a:r>
              <a:rPr lang="en-US" dirty="0" err="1">
                <a:latin typeface="Inconsolata"/>
                <a:cs typeface="Inconsolata"/>
              </a:rPr>
              <a:t>specter_cookbook</a:t>
            </a:r>
            <a:r>
              <a:rPr lang="en-US" dirty="0">
                <a:latin typeface="Inconsolata"/>
                <a:cs typeface="Inconsolata"/>
              </a:rPr>
              <a:t>::default]</a:t>
            </a:r>
          </a:p>
          <a:p>
            <a:r>
              <a:rPr lang="en-US" dirty="0">
                <a:latin typeface="Inconsolata"/>
                <a:cs typeface="Inconsolata"/>
              </a:rPr>
              <a:t>    verifier:</a:t>
            </a:r>
          </a:p>
          <a:p>
            <a:r>
              <a:rPr lang="en-US" dirty="0">
                <a:latin typeface="Inconsolata"/>
                <a:cs typeface="Inconsolata"/>
              </a:rPr>
              <a:t>      </a:t>
            </a:r>
            <a:r>
              <a:rPr lang="en-US" dirty="0" err="1">
                <a:latin typeface="Inconsolata"/>
                <a:cs typeface="Inconsolata"/>
              </a:rPr>
              <a:t>inspec_tests</a:t>
            </a:r>
            <a:r>
              <a:rPr lang="en-US" dirty="0">
                <a:latin typeface="Inconsolata"/>
                <a:cs typeface="Inconsolata"/>
              </a:rPr>
              <a:t>:</a:t>
            </a:r>
          </a:p>
          <a:p>
            <a:r>
              <a:rPr lang="en-US" dirty="0">
                <a:latin typeface="Inconsolata"/>
                <a:cs typeface="Inconsolata"/>
              </a:rPr>
              <a:t>        - test/integration/default</a:t>
            </a:r>
          </a:p>
          <a:p>
            <a:r>
              <a:rPr lang="en-US" dirty="0">
                <a:latin typeface="Inconsolata"/>
                <a:cs typeface="Inconsolata"/>
              </a:rPr>
              <a:t>    attributes:</a:t>
            </a:r>
          </a:p>
        </p:txBody>
      </p:sp>
      <p:sp>
        <p:nvSpPr>
          <p:cNvPr id="4" name="Text Placeholder 3">
            <a:extLst>
              <a:ext uri="{FF2B5EF4-FFF2-40B4-BE49-F238E27FC236}">
                <a16:creationId xmlns:a16="http://schemas.microsoft.com/office/drawing/2014/main" id="{A6F6FD1A-0ACA-CD44-ABFB-BD024705E000}"/>
              </a:ext>
            </a:extLst>
          </p:cNvPr>
          <p:cNvSpPr>
            <a:spLocks noGrp="1"/>
          </p:cNvSpPr>
          <p:nvPr>
            <p:ph type="body" sz="quarter" idx="11"/>
          </p:nvPr>
        </p:nvSpPr>
        <p:spPr/>
        <p:txBody>
          <a:bodyPr/>
          <a:lstStyle/>
          <a:p>
            <a:r>
              <a:rPr lang="en-US" dirty="0"/>
              <a:t>~/cookbooks/</a:t>
            </a:r>
            <a:r>
              <a:rPr lang="en-US" dirty="0" err="1"/>
              <a:t>ruby_service</a:t>
            </a:r>
            <a:r>
              <a:rPr lang="en-US" dirty="0"/>
              <a:t>/.</a:t>
            </a:r>
            <a:r>
              <a:rPr lang="en-US"/>
              <a:t>kitchen.yml</a:t>
            </a:r>
          </a:p>
        </p:txBody>
      </p:sp>
    </p:spTree>
    <p:extLst>
      <p:ext uri="{BB962C8B-B14F-4D97-AF65-F5344CB8AC3E}">
        <p14:creationId xmlns:p14="http://schemas.microsoft.com/office/powerpoint/2010/main" val="2655665142"/>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latin typeface="Inconsolata"/>
                <a:cs typeface="Inconsolata"/>
              </a:rPr>
              <a:t>Instance          Driver  </a:t>
            </a:r>
            <a:r>
              <a:rPr lang="en-US" sz="2400" dirty="0" err="1">
                <a:latin typeface="Inconsolata"/>
                <a:cs typeface="Inconsolata"/>
              </a:rPr>
              <a:t>Provisioner</a:t>
            </a:r>
            <a:r>
              <a:rPr lang="en-US" sz="2400" dirty="0">
                <a:latin typeface="Inconsolata"/>
                <a:cs typeface="Inconsolata"/>
              </a:rPr>
              <a:t>    Verifier  Transport  Last Action      Last Error</a:t>
            </a:r>
          </a:p>
          <a:p>
            <a:r>
              <a:rPr lang="en-US" sz="2400" dirty="0">
                <a:latin typeface="Inconsolata"/>
                <a:cs typeface="Inconsolata"/>
              </a:rPr>
              <a:t>default-centos-7  </a:t>
            </a:r>
            <a:r>
              <a:rPr lang="en-US" sz="2400" dirty="0" err="1">
                <a:latin typeface="Inconsolata"/>
                <a:cs typeface="Inconsolata"/>
              </a:rPr>
              <a:t>Dokken</a:t>
            </a:r>
            <a:r>
              <a:rPr lang="en-US" sz="2400" dirty="0">
                <a:latin typeface="Inconsolata"/>
                <a:cs typeface="Inconsolata"/>
              </a:rPr>
              <a:t>  </a:t>
            </a:r>
            <a:r>
              <a:rPr lang="en-US" sz="2400" dirty="0" err="1">
                <a:latin typeface="Inconsolata"/>
                <a:cs typeface="Inconsolata"/>
              </a:rPr>
              <a:t>Dokken</a:t>
            </a:r>
            <a:r>
              <a:rPr lang="en-US" sz="2400" dirty="0">
                <a:latin typeface="Inconsolata"/>
                <a:cs typeface="Inconsolata"/>
              </a:rPr>
              <a:t>         </a:t>
            </a:r>
            <a:r>
              <a:rPr lang="en-US" sz="2400" dirty="0" err="1">
                <a:latin typeface="Inconsolata"/>
                <a:cs typeface="Inconsolata"/>
              </a:rPr>
              <a:t>Inspec</a:t>
            </a:r>
            <a:r>
              <a:rPr lang="en-US" sz="2400" dirty="0">
                <a:latin typeface="Inconsolata"/>
                <a:cs typeface="Inconsolata"/>
              </a:rPr>
              <a:t>    </a:t>
            </a:r>
            <a:r>
              <a:rPr lang="en-US" sz="2400" dirty="0" err="1">
                <a:latin typeface="Inconsolata"/>
                <a:cs typeface="Inconsolata"/>
              </a:rPr>
              <a:t>Dokken</a:t>
            </a:r>
            <a:r>
              <a:rPr lang="en-US" sz="2400" dirty="0">
                <a:latin typeface="Inconsolata"/>
                <a:cs typeface="Inconsolata"/>
              </a:rPr>
              <a:t>     Converged        &lt;None&gt;</a:t>
            </a:r>
            <a:endParaRPr lang="en-US" sz="2400" dirty="0">
              <a:effectLst/>
              <a:latin typeface="Inconsolata"/>
              <a:cs typeface="Inconsolata"/>
            </a:endParaRPr>
          </a:p>
        </p:txBody>
      </p:sp>
      <p:sp>
        <p:nvSpPr>
          <p:cNvPr id="3" name="Text Placeholder 2"/>
          <p:cNvSpPr>
            <a:spLocks noGrp="1"/>
          </p:cNvSpPr>
          <p:nvPr>
            <p:ph type="body" sz="quarter" idx="11"/>
          </p:nvPr>
        </p:nvSpPr>
        <p:spPr/>
        <p:txBody>
          <a:bodyPr/>
          <a:lstStyle/>
          <a:p>
            <a:r>
              <a:rPr lang="en-US" dirty="0">
                <a:latin typeface="Inconsolata"/>
                <a:cs typeface="Inconsolata"/>
              </a:rPr>
              <a:t>&gt; kitchen list</a:t>
            </a:r>
          </a:p>
        </p:txBody>
      </p:sp>
      <p:sp>
        <p:nvSpPr>
          <p:cNvPr id="4" name="Content Placeholder 3"/>
          <p:cNvSpPr>
            <a:spLocks noGrp="1"/>
          </p:cNvSpPr>
          <p:nvPr>
            <p:ph sz="quarter" idx="12"/>
          </p:nvPr>
        </p:nvSpPr>
        <p:spPr>
          <a:xfrm>
            <a:off x="1127883" y="2791071"/>
            <a:ext cx="14420850" cy="557213"/>
          </a:xfrm>
        </p:spPr>
        <p:txBody>
          <a:bodyPr/>
          <a:lstStyle/>
          <a:p>
            <a:endParaRPr lang="en-US" dirty="0"/>
          </a:p>
        </p:txBody>
      </p:sp>
      <p:sp>
        <p:nvSpPr>
          <p:cNvPr id="5" name="Title 4"/>
          <p:cNvSpPr>
            <a:spLocks noGrp="1"/>
          </p:cNvSpPr>
          <p:nvPr>
            <p:ph type="title"/>
          </p:nvPr>
        </p:nvSpPr>
        <p:spPr/>
        <p:txBody>
          <a:bodyPr/>
          <a:lstStyle/>
          <a:p>
            <a:r>
              <a:rPr lang="en-US" dirty="0"/>
              <a:t>View the Test Matrix for Test Kitchen</a:t>
            </a:r>
          </a:p>
        </p:txBody>
      </p:sp>
    </p:spTree>
    <p:extLst>
      <p:ext uri="{BB962C8B-B14F-4D97-AF65-F5344CB8AC3E}">
        <p14:creationId xmlns:p14="http://schemas.microsoft.com/office/powerpoint/2010/main" val="4233699986"/>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DB4C-ECAC-9547-BF74-D7F939D86ED1}"/>
              </a:ext>
            </a:extLst>
          </p:cNvPr>
          <p:cNvSpPr>
            <a:spLocks noGrp="1"/>
          </p:cNvSpPr>
          <p:nvPr>
            <p:ph type="title"/>
          </p:nvPr>
        </p:nvSpPr>
        <p:spPr/>
        <p:txBody>
          <a:bodyPr/>
          <a:lstStyle/>
          <a:p>
            <a:r>
              <a:rPr lang="en-US" dirty="0"/>
              <a:t>Kitchen Platforms and Test Suites</a:t>
            </a:r>
          </a:p>
        </p:txBody>
      </p:sp>
      <p:sp>
        <p:nvSpPr>
          <p:cNvPr id="3" name="Content Placeholder 2">
            <a:extLst>
              <a:ext uri="{FF2B5EF4-FFF2-40B4-BE49-F238E27FC236}">
                <a16:creationId xmlns:a16="http://schemas.microsoft.com/office/drawing/2014/main" id="{6680F263-B683-B345-8CE9-D14FAF4A25AB}"/>
              </a:ext>
            </a:extLst>
          </p:cNvPr>
          <p:cNvSpPr>
            <a:spLocks noGrp="1"/>
          </p:cNvSpPr>
          <p:nvPr>
            <p:ph sz="quarter" idx="10"/>
          </p:nvPr>
        </p:nvSpPr>
        <p:spPr/>
        <p:txBody>
          <a:bodyPr>
            <a:normAutofit fontScale="70000" lnSpcReduction="20000"/>
          </a:bodyPr>
          <a:lstStyle/>
          <a:p>
            <a:r>
              <a:rPr lang="en-US" dirty="0">
                <a:latin typeface="Inconsolata"/>
                <a:cs typeface="Inconsolata"/>
              </a:rPr>
              <a:t>platforms:</a:t>
            </a:r>
          </a:p>
          <a:p>
            <a:r>
              <a:rPr lang="en-US" dirty="0">
                <a:latin typeface="Inconsolata"/>
                <a:cs typeface="Inconsolata"/>
              </a:rPr>
              <a:t>  - name: centos-7</a:t>
            </a:r>
          </a:p>
          <a:p>
            <a:r>
              <a:rPr lang="en-US" dirty="0">
                <a:latin typeface="Inconsolata"/>
                <a:cs typeface="Inconsolata"/>
              </a:rPr>
              <a:t>    driver:</a:t>
            </a:r>
          </a:p>
          <a:p>
            <a:r>
              <a:rPr lang="en-US" dirty="0">
                <a:latin typeface="Inconsolata"/>
                <a:cs typeface="Inconsolata"/>
              </a:rPr>
              <a:t>      image: </a:t>
            </a:r>
            <a:r>
              <a:rPr lang="en-US" dirty="0" err="1">
                <a:latin typeface="Inconsolata"/>
                <a:cs typeface="Inconsolata"/>
              </a:rPr>
              <a:t>dokken</a:t>
            </a:r>
            <a:r>
              <a:rPr lang="en-US" dirty="0">
                <a:latin typeface="Inconsolata"/>
                <a:cs typeface="Inconsolata"/>
              </a:rPr>
              <a:t>/centos-7</a:t>
            </a:r>
          </a:p>
          <a:p>
            <a:r>
              <a:rPr lang="en-US" dirty="0">
                <a:latin typeface="Inconsolata"/>
                <a:cs typeface="Inconsolata"/>
              </a:rPr>
              <a:t>      privileged: true</a:t>
            </a:r>
          </a:p>
          <a:p>
            <a:r>
              <a:rPr lang="en-US" dirty="0">
                <a:latin typeface="Inconsolata"/>
                <a:cs typeface="Inconsolata"/>
              </a:rPr>
              <a:t>      </a:t>
            </a:r>
            <a:r>
              <a:rPr lang="en-US" dirty="0" err="1">
                <a:latin typeface="Inconsolata"/>
                <a:cs typeface="Inconsolata"/>
              </a:rPr>
              <a:t>pid_one_command</a:t>
            </a:r>
            <a:r>
              <a:rPr lang="en-US" dirty="0">
                <a:latin typeface="Inconsolata"/>
                <a:cs typeface="Inconsolata"/>
              </a:rPr>
              <a:t>: /</a:t>
            </a:r>
            <a:r>
              <a:rPr lang="en-US" dirty="0" err="1">
                <a:latin typeface="Inconsolata"/>
                <a:cs typeface="Inconsolata"/>
              </a:rPr>
              <a:t>usr</a:t>
            </a:r>
            <a:r>
              <a:rPr lang="en-US" dirty="0">
                <a:latin typeface="Inconsolata"/>
                <a:cs typeface="Inconsolata"/>
              </a:rPr>
              <a:t>/lib/</a:t>
            </a:r>
            <a:r>
              <a:rPr lang="en-US" dirty="0" err="1">
                <a:latin typeface="Inconsolata"/>
                <a:cs typeface="Inconsolata"/>
              </a:rPr>
              <a:t>systemd</a:t>
            </a:r>
            <a:r>
              <a:rPr lang="en-US" dirty="0">
                <a:latin typeface="Inconsolata"/>
                <a:cs typeface="Inconsolata"/>
              </a:rPr>
              <a:t>/</a:t>
            </a:r>
            <a:r>
              <a:rPr lang="en-US" dirty="0" err="1">
                <a:latin typeface="Inconsolata"/>
                <a:cs typeface="Inconsolata"/>
              </a:rPr>
              <a:t>systemd</a:t>
            </a:r>
            <a:endParaRPr lang="en-US" dirty="0">
              <a:latin typeface="Inconsolata"/>
              <a:cs typeface="Inconsolata"/>
            </a:endParaRPr>
          </a:p>
          <a:p>
            <a:r>
              <a:rPr lang="en-US" dirty="0">
                <a:latin typeface="Inconsolata"/>
                <a:cs typeface="Inconsolata"/>
              </a:rPr>
              <a:t>      volumes:</a:t>
            </a:r>
          </a:p>
          <a:p>
            <a:r>
              <a:rPr lang="en-US" dirty="0">
                <a:latin typeface="Inconsolata"/>
                <a:cs typeface="Inconsolata"/>
              </a:rPr>
              <a:t>        - /sys/</a:t>
            </a:r>
            <a:r>
              <a:rPr lang="en-US" dirty="0" err="1">
                <a:latin typeface="Inconsolata"/>
                <a:cs typeface="Inconsolata"/>
              </a:rPr>
              <a:t>fs</a:t>
            </a:r>
            <a:r>
              <a:rPr lang="en-US" dirty="0">
                <a:latin typeface="Inconsolata"/>
                <a:cs typeface="Inconsolata"/>
              </a:rPr>
              <a:t>/</a:t>
            </a:r>
            <a:r>
              <a:rPr lang="en-US" dirty="0" err="1">
                <a:latin typeface="Inconsolata"/>
                <a:cs typeface="Inconsolata"/>
              </a:rPr>
              <a:t>cgroup</a:t>
            </a:r>
            <a:r>
              <a:rPr lang="en-US" dirty="0">
                <a:latin typeface="Inconsolata"/>
                <a:cs typeface="Inconsolata"/>
              </a:rPr>
              <a:t>:/sys/</a:t>
            </a:r>
            <a:r>
              <a:rPr lang="en-US" dirty="0" err="1">
                <a:latin typeface="Inconsolata"/>
                <a:cs typeface="Inconsolata"/>
              </a:rPr>
              <a:t>fs</a:t>
            </a:r>
            <a:r>
              <a:rPr lang="en-US" dirty="0">
                <a:latin typeface="Inconsolata"/>
                <a:cs typeface="Inconsolata"/>
              </a:rPr>
              <a:t>/</a:t>
            </a:r>
            <a:r>
              <a:rPr lang="en-US" dirty="0" err="1">
                <a:latin typeface="Inconsolata"/>
                <a:cs typeface="Inconsolata"/>
              </a:rPr>
              <a:t>cgroup:ro</a:t>
            </a:r>
            <a:r>
              <a:rPr lang="en-US" dirty="0">
                <a:latin typeface="Inconsolata"/>
                <a:cs typeface="Inconsolata"/>
              </a:rPr>
              <a:t> # required by </a:t>
            </a:r>
            <a:r>
              <a:rPr lang="en-US" dirty="0" err="1">
                <a:latin typeface="Inconsolata"/>
                <a:cs typeface="Inconsolata"/>
              </a:rPr>
              <a:t>systemd</a:t>
            </a:r>
            <a:endParaRPr lang="en-US" dirty="0">
              <a:latin typeface="Inconsolata"/>
              <a:cs typeface="Inconsolata"/>
            </a:endParaRPr>
          </a:p>
          <a:p>
            <a:endParaRPr lang="en-US" dirty="0">
              <a:latin typeface="Inconsolata"/>
              <a:cs typeface="Inconsolata"/>
            </a:endParaRPr>
          </a:p>
          <a:p>
            <a:r>
              <a:rPr lang="en-US" dirty="0">
                <a:latin typeface="Inconsolata"/>
                <a:cs typeface="Inconsolata"/>
              </a:rPr>
              <a:t>suites:</a:t>
            </a:r>
          </a:p>
          <a:p>
            <a:r>
              <a:rPr lang="en-US" dirty="0">
                <a:latin typeface="Inconsolata"/>
                <a:cs typeface="Inconsolata"/>
              </a:rPr>
              <a:t>  - name: default</a:t>
            </a:r>
          </a:p>
          <a:p>
            <a:r>
              <a:rPr lang="en-US" dirty="0">
                <a:latin typeface="Inconsolata"/>
                <a:cs typeface="Inconsolata"/>
              </a:rPr>
              <a:t>    </a:t>
            </a:r>
            <a:r>
              <a:rPr lang="en-US" dirty="0" err="1">
                <a:latin typeface="Inconsolata"/>
                <a:cs typeface="Inconsolata"/>
              </a:rPr>
              <a:t>run_list</a:t>
            </a:r>
            <a:r>
              <a:rPr lang="en-US" dirty="0">
                <a:latin typeface="Inconsolata"/>
                <a:cs typeface="Inconsolata"/>
              </a:rPr>
              <a:t>:</a:t>
            </a:r>
          </a:p>
          <a:p>
            <a:r>
              <a:rPr lang="en-US" dirty="0">
                <a:latin typeface="Inconsolata"/>
                <a:cs typeface="Inconsolata"/>
              </a:rPr>
              <a:t>      - recipe[</a:t>
            </a:r>
            <a:r>
              <a:rPr lang="en-US" dirty="0" err="1">
                <a:latin typeface="Inconsolata"/>
                <a:cs typeface="Inconsolata"/>
              </a:rPr>
              <a:t>specter_cookbook</a:t>
            </a:r>
            <a:r>
              <a:rPr lang="en-US" dirty="0">
                <a:latin typeface="Inconsolata"/>
                <a:cs typeface="Inconsolata"/>
              </a:rPr>
              <a:t>::default]</a:t>
            </a:r>
          </a:p>
          <a:p>
            <a:r>
              <a:rPr lang="en-US" dirty="0">
                <a:latin typeface="Inconsolata"/>
                <a:cs typeface="Inconsolata"/>
              </a:rPr>
              <a:t>    verifier:</a:t>
            </a:r>
          </a:p>
          <a:p>
            <a:r>
              <a:rPr lang="en-US" dirty="0">
                <a:latin typeface="Inconsolata"/>
                <a:cs typeface="Inconsolata"/>
              </a:rPr>
              <a:t>      </a:t>
            </a:r>
            <a:r>
              <a:rPr lang="en-US" dirty="0" err="1">
                <a:latin typeface="Inconsolata"/>
                <a:cs typeface="Inconsolata"/>
              </a:rPr>
              <a:t>inspec_tests</a:t>
            </a:r>
            <a:r>
              <a:rPr lang="en-US" dirty="0">
                <a:latin typeface="Inconsolata"/>
                <a:cs typeface="Inconsolata"/>
              </a:rPr>
              <a:t>:</a:t>
            </a:r>
          </a:p>
          <a:p>
            <a:r>
              <a:rPr lang="en-US" dirty="0">
                <a:latin typeface="Inconsolata"/>
                <a:cs typeface="Inconsolata"/>
              </a:rPr>
              <a:t>        - test/integration/default</a:t>
            </a:r>
          </a:p>
          <a:p>
            <a:r>
              <a:rPr lang="en-US" dirty="0">
                <a:latin typeface="Inconsolata"/>
                <a:cs typeface="Inconsolata"/>
              </a:rPr>
              <a:t>    attributes:</a:t>
            </a:r>
          </a:p>
        </p:txBody>
      </p:sp>
      <p:sp>
        <p:nvSpPr>
          <p:cNvPr id="4" name="Text Placeholder 3">
            <a:extLst>
              <a:ext uri="{FF2B5EF4-FFF2-40B4-BE49-F238E27FC236}">
                <a16:creationId xmlns:a16="http://schemas.microsoft.com/office/drawing/2014/main" id="{A6F6FD1A-0ACA-CD44-ABFB-BD024705E000}"/>
              </a:ext>
            </a:extLst>
          </p:cNvPr>
          <p:cNvSpPr>
            <a:spLocks noGrp="1"/>
          </p:cNvSpPr>
          <p:nvPr>
            <p:ph type="body" sz="quarter" idx="11"/>
          </p:nvPr>
        </p:nvSpPr>
        <p:spPr/>
        <p:txBody>
          <a:bodyPr/>
          <a:lstStyle/>
          <a:p>
            <a:r>
              <a:rPr lang="en-US" dirty="0">
                <a:latin typeface="Inconsolata"/>
                <a:cs typeface="Inconsolata"/>
              </a:rPr>
              <a:t>~/cookbooks/</a:t>
            </a:r>
            <a:r>
              <a:rPr lang="en-US" dirty="0" err="1">
                <a:latin typeface="Inconsolata"/>
                <a:cs typeface="Inconsolata"/>
              </a:rPr>
              <a:t>ruby_service</a:t>
            </a:r>
            <a:r>
              <a:rPr lang="en-US" dirty="0">
                <a:latin typeface="Inconsolata"/>
                <a:cs typeface="Inconsolata"/>
              </a:rPr>
              <a:t>/.</a:t>
            </a:r>
            <a:r>
              <a:rPr lang="en-US" dirty="0" err="1">
                <a:latin typeface="Inconsolata"/>
                <a:cs typeface="Inconsolata"/>
              </a:rPr>
              <a:t>kitchen.yml</a:t>
            </a:r>
            <a:endParaRPr lang="en-US" dirty="0">
              <a:latin typeface="Inconsolata"/>
              <a:cs typeface="Inconsolata"/>
            </a:endParaRPr>
          </a:p>
        </p:txBody>
      </p:sp>
      <p:sp>
        <p:nvSpPr>
          <p:cNvPr id="6" name="Text Placeholder 5"/>
          <p:cNvSpPr>
            <a:spLocks noGrp="1"/>
          </p:cNvSpPr>
          <p:nvPr>
            <p:ph type="body" sz="quarter" idx="13"/>
          </p:nvPr>
        </p:nvSpPr>
        <p:spPr>
          <a:xfrm>
            <a:off x="1135042" y="7281332"/>
            <a:ext cx="14404273" cy="381001"/>
          </a:xfrm>
        </p:spPr>
        <p:txBody>
          <a:bodyPr/>
          <a:lstStyle/>
          <a:p>
            <a:endParaRPr lang="en-US" dirty="0"/>
          </a:p>
        </p:txBody>
      </p:sp>
    </p:spTree>
    <p:extLst>
      <p:ext uri="{BB962C8B-B14F-4D97-AF65-F5344CB8AC3E}">
        <p14:creationId xmlns:p14="http://schemas.microsoft.com/office/powerpoint/2010/main" val="2115560007"/>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Suite Test Files</a:t>
            </a:r>
          </a:p>
        </p:txBody>
      </p:sp>
      <p:sp>
        <p:nvSpPr>
          <p:cNvPr id="3" name="Content Placeholder 2"/>
          <p:cNvSpPr>
            <a:spLocks noGrp="1"/>
          </p:cNvSpPr>
          <p:nvPr>
            <p:ph sz="quarter" idx="10"/>
          </p:nvPr>
        </p:nvSpPr>
        <p:spPr/>
        <p:txBody>
          <a:bodyPr>
            <a:normAutofit/>
          </a:bodyPr>
          <a:lstStyle/>
          <a:p>
            <a:r>
              <a:rPr lang="en-US" dirty="0">
                <a:latin typeface="Inconsolata"/>
                <a:cs typeface="Inconsolata"/>
              </a:rPr>
              <a:t># encoding: utf-8</a:t>
            </a:r>
          </a:p>
          <a:p>
            <a:endParaRPr lang="en-US" dirty="0">
              <a:latin typeface="Inconsolata"/>
              <a:cs typeface="Inconsolata"/>
            </a:endParaRPr>
          </a:p>
          <a:p>
            <a:r>
              <a:rPr lang="en-US" dirty="0">
                <a:latin typeface="Inconsolata"/>
                <a:cs typeface="Inconsolata"/>
              </a:rPr>
              <a:t># </a:t>
            </a:r>
            <a:r>
              <a:rPr lang="en-US" dirty="0" err="1">
                <a:latin typeface="Inconsolata"/>
                <a:cs typeface="Inconsolata"/>
              </a:rPr>
              <a:t>Inspec</a:t>
            </a:r>
            <a:r>
              <a:rPr lang="en-US" dirty="0">
                <a:latin typeface="Inconsolata"/>
                <a:cs typeface="Inconsolata"/>
              </a:rPr>
              <a:t> test for recipe </a:t>
            </a:r>
            <a:r>
              <a:rPr lang="en-US" dirty="0" err="1">
                <a:latin typeface="Inconsolata"/>
                <a:cs typeface="Inconsolata"/>
              </a:rPr>
              <a:t>ruby_service</a:t>
            </a:r>
            <a:r>
              <a:rPr lang="en-US" dirty="0">
                <a:latin typeface="Inconsolata"/>
                <a:cs typeface="Inconsolata"/>
              </a:rPr>
              <a:t>::default</a:t>
            </a:r>
          </a:p>
          <a:p>
            <a:endParaRPr lang="en-US" dirty="0">
              <a:latin typeface="Inconsolata"/>
              <a:cs typeface="Inconsolata"/>
            </a:endParaRPr>
          </a:p>
          <a:p>
            <a:r>
              <a:rPr lang="en-US" dirty="0">
                <a:latin typeface="Inconsolata"/>
                <a:cs typeface="Inconsolata"/>
              </a:rPr>
              <a:t># The </a:t>
            </a:r>
            <a:r>
              <a:rPr lang="en-US" dirty="0" err="1">
                <a:latin typeface="Inconsolata"/>
                <a:cs typeface="Inconsolata"/>
              </a:rPr>
              <a:t>Inspec</a:t>
            </a:r>
            <a:r>
              <a:rPr lang="en-US" dirty="0">
                <a:latin typeface="Inconsolata"/>
                <a:cs typeface="Inconsolata"/>
              </a:rPr>
              <a:t> reference, with examples and extensive documentation, can be</a:t>
            </a:r>
          </a:p>
          <a:p>
            <a:r>
              <a:rPr lang="en-US" dirty="0">
                <a:latin typeface="Inconsolata"/>
                <a:cs typeface="Inconsolata"/>
              </a:rPr>
              <a:t># found at http://</a:t>
            </a:r>
            <a:r>
              <a:rPr lang="en-US" dirty="0" err="1">
                <a:latin typeface="Inconsolata"/>
                <a:cs typeface="Inconsolata"/>
              </a:rPr>
              <a:t>inspec.io</a:t>
            </a:r>
            <a:r>
              <a:rPr lang="en-US" dirty="0">
                <a:latin typeface="Inconsolata"/>
                <a:cs typeface="Inconsolata"/>
              </a:rPr>
              <a:t>/docs/reference/resources/</a:t>
            </a:r>
          </a:p>
        </p:txBody>
      </p:sp>
      <p:sp>
        <p:nvSpPr>
          <p:cNvPr id="4" name="Text Placeholder 3"/>
          <p:cNvSpPr>
            <a:spLocks noGrp="1"/>
          </p:cNvSpPr>
          <p:nvPr>
            <p:ph type="body" sz="quarter" idx="11"/>
          </p:nvPr>
        </p:nvSpPr>
        <p:spPr/>
        <p:txBody>
          <a:bodyPr/>
          <a:lstStyle/>
          <a:p>
            <a:r>
              <a:rPr lang="en-US" dirty="0">
                <a:latin typeface="Inconsolata"/>
                <a:cs typeface="Inconsolata"/>
              </a:rPr>
              <a:t>~/cookbooks/</a:t>
            </a:r>
            <a:r>
              <a:rPr lang="en-US" dirty="0" err="1">
                <a:latin typeface="Inconsolata"/>
                <a:cs typeface="Inconsolata"/>
              </a:rPr>
              <a:t>ruby_service</a:t>
            </a:r>
            <a:r>
              <a:rPr lang="en-US" dirty="0">
                <a:latin typeface="Inconsolata"/>
                <a:cs typeface="Inconsolata"/>
              </a:rPr>
              <a:t>/test/integration/default/</a:t>
            </a:r>
            <a:r>
              <a:rPr lang="en-US" dirty="0" err="1">
                <a:latin typeface="Inconsolata"/>
                <a:cs typeface="Inconsolata"/>
              </a:rPr>
              <a:t>default_test.rb</a:t>
            </a:r>
            <a:endParaRPr lang="en-US" dirty="0">
              <a:latin typeface="Inconsolata"/>
              <a:cs typeface="Inconsolata"/>
            </a:endParaRPr>
          </a:p>
        </p:txBody>
      </p:sp>
    </p:spTree>
    <p:extLst>
      <p:ext uri="{BB962C8B-B14F-4D97-AF65-F5344CB8AC3E}">
        <p14:creationId xmlns:p14="http://schemas.microsoft.com/office/powerpoint/2010/main" val="3829480809"/>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Where do you write your tests</a:t>
            </a:r>
          </a:p>
          <a:p>
            <a:r>
              <a:rPr lang="en-US" dirty="0"/>
              <a:t>What tests do you write</a:t>
            </a:r>
          </a:p>
          <a:p>
            <a:r>
              <a:rPr lang="en-US" dirty="0"/>
              <a:t>How do we execute tests</a:t>
            </a:r>
          </a:p>
          <a:p>
            <a:r>
              <a:rPr lang="en-US" dirty="0"/>
              <a:t>Refactor</a:t>
            </a:r>
          </a:p>
          <a:p>
            <a:endParaRPr lang="en-US" dirty="0"/>
          </a:p>
          <a:p>
            <a:endParaRPr lang="en-US" dirty="0"/>
          </a:p>
          <a:p>
            <a:endParaRPr lang="en-US" dirty="0"/>
          </a:p>
        </p:txBody>
      </p:sp>
    </p:spTree>
    <p:extLst>
      <p:ext uri="{BB962C8B-B14F-4D97-AF65-F5344CB8AC3E}">
        <p14:creationId xmlns:p14="http://schemas.microsoft.com/office/powerpoint/2010/main" val="260914770"/>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command</a:t>
            </a:r>
          </a:p>
        </p:txBody>
      </p:sp>
      <p:sp>
        <p:nvSpPr>
          <p:cNvPr id="3" name="Subtitle 2"/>
          <p:cNvSpPr>
            <a:spLocks noGrp="1"/>
          </p:cNvSpPr>
          <p:nvPr>
            <p:ph type="subTitle" idx="1"/>
          </p:nvPr>
        </p:nvSpPr>
        <p:spPr>
          <a:xfrm>
            <a:off x="1671638" y="3271838"/>
            <a:ext cx="12319000" cy="1384829"/>
          </a:xfrm>
        </p:spPr>
        <p:txBody>
          <a:bodyPr/>
          <a:lstStyle/>
          <a:p>
            <a:r>
              <a:rPr lang="en-US" dirty="0">
                <a:latin typeface="Raleway-v4020 Bold"/>
                <a:cs typeface="Raleway-v4020 Bold"/>
              </a:rPr>
              <a:t>Use the </a:t>
            </a:r>
            <a:r>
              <a:rPr lang="en-US" b="1" dirty="0">
                <a:latin typeface="Raleway-v4020 Bold"/>
                <a:cs typeface="Raleway-v4020 Bold"/>
              </a:rPr>
              <a:t>command</a:t>
            </a:r>
            <a:r>
              <a:rPr lang="en-US" dirty="0">
                <a:latin typeface="Raleway-v4020 Bold"/>
                <a:cs typeface="Raleway-v4020 Bold"/>
              </a:rPr>
              <a:t> </a:t>
            </a:r>
            <a:r>
              <a:rPr lang="en-US" dirty="0" err="1">
                <a:latin typeface="Raleway-v4020 Bold"/>
                <a:cs typeface="Raleway-v4020 Bold"/>
              </a:rPr>
              <a:t>InSpec</a:t>
            </a:r>
            <a:r>
              <a:rPr lang="en-US" dirty="0">
                <a:latin typeface="Raleway-v4020 Bold"/>
                <a:cs typeface="Raleway-v4020 Bold"/>
              </a:rPr>
              <a:t> audit resource to test an arbitrary command that is run on the system.</a:t>
            </a:r>
          </a:p>
        </p:txBody>
      </p:sp>
      <p:sp>
        <p:nvSpPr>
          <p:cNvPr id="4" name="Subtitle 2"/>
          <p:cNvSpPr txBox="1">
            <a:spLocks/>
          </p:cNvSpPr>
          <p:nvPr/>
        </p:nvSpPr>
        <p:spPr bwMode="white">
          <a:xfrm>
            <a:off x="1792111" y="4699000"/>
            <a:ext cx="12319001" cy="3143956"/>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describe command('/</a:t>
            </a:r>
            <a:r>
              <a:rPr lang="en-US" dirty="0" err="1">
                <a:latin typeface="Inconsolata"/>
                <a:cs typeface="Inconsolata"/>
              </a:rPr>
              <a:t>usr</a:t>
            </a:r>
            <a:r>
              <a:rPr lang="en-US" dirty="0">
                <a:latin typeface="Inconsolata"/>
                <a:cs typeface="Inconsolata"/>
              </a:rPr>
              <a:t>/local/bin/ruby') do</a:t>
            </a:r>
          </a:p>
          <a:p>
            <a:r>
              <a:rPr lang="en-US" dirty="0">
                <a:latin typeface="Inconsolata"/>
                <a:cs typeface="Inconsolata"/>
              </a:rPr>
              <a:t>  it { should exist }</a:t>
            </a:r>
          </a:p>
          <a:p>
            <a:r>
              <a:rPr lang="en-US" dirty="0">
                <a:latin typeface="Inconsolata"/>
                <a:cs typeface="Inconsolata"/>
              </a:rPr>
              <a:t>end</a:t>
            </a:r>
          </a:p>
          <a:p>
            <a:endParaRPr lang="en-US" dirty="0">
              <a:latin typeface="Inconsolata"/>
              <a:cs typeface="Inconsolata"/>
            </a:endParaRPr>
          </a:p>
          <a:p>
            <a:r>
              <a:rPr lang="en-US" dirty="0">
                <a:latin typeface="Inconsolata"/>
                <a:cs typeface="Inconsolata"/>
              </a:rPr>
              <a:t>describe command('/</a:t>
            </a:r>
            <a:r>
              <a:rPr lang="en-US" dirty="0" err="1">
                <a:latin typeface="Inconsolata"/>
                <a:cs typeface="Inconsolata"/>
              </a:rPr>
              <a:t>usr</a:t>
            </a:r>
            <a:r>
              <a:rPr lang="en-US" dirty="0">
                <a:latin typeface="Inconsolata"/>
                <a:cs typeface="Inconsolata"/>
              </a:rPr>
              <a:t>/local/bin/ruby -v') do</a:t>
            </a:r>
          </a:p>
          <a:p>
            <a:r>
              <a:rPr lang="en-US" dirty="0">
                <a:latin typeface="Inconsolata"/>
                <a:cs typeface="Inconsolata"/>
              </a:rPr>
              <a:t>  its('</a:t>
            </a:r>
            <a:r>
              <a:rPr lang="en-US" dirty="0" err="1">
                <a:latin typeface="Inconsolata"/>
                <a:cs typeface="Inconsolata"/>
              </a:rPr>
              <a:t>stdout</a:t>
            </a:r>
            <a:r>
              <a:rPr lang="en-US" dirty="0">
                <a:latin typeface="Inconsolata"/>
                <a:cs typeface="Inconsolata"/>
              </a:rPr>
              <a:t>') { should match('2.5.1') }</a:t>
            </a:r>
          </a:p>
          <a:p>
            <a:r>
              <a:rPr lang="en-US" dirty="0">
                <a:latin typeface="Inconsolata"/>
                <a:cs typeface="Inconsolata"/>
              </a:rPr>
              <a:t>end</a:t>
            </a:r>
          </a:p>
        </p:txBody>
      </p:sp>
    </p:spTree>
    <p:extLst>
      <p:ext uri="{BB962C8B-B14F-4D97-AF65-F5344CB8AC3E}">
        <p14:creationId xmlns:p14="http://schemas.microsoft.com/office/powerpoint/2010/main" val="3089651416"/>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command</a:t>
            </a:r>
          </a:p>
        </p:txBody>
      </p:sp>
      <p:sp>
        <p:nvSpPr>
          <p:cNvPr id="3" name="Subtitle 2"/>
          <p:cNvSpPr>
            <a:spLocks noGrp="1"/>
          </p:cNvSpPr>
          <p:nvPr>
            <p:ph type="subTitle" idx="1"/>
          </p:nvPr>
        </p:nvSpPr>
        <p:spPr>
          <a:xfrm>
            <a:off x="1671638" y="3271838"/>
            <a:ext cx="12319000" cy="1286051"/>
          </a:xfrm>
        </p:spPr>
        <p:txBody>
          <a:bodyPr/>
          <a:lstStyle/>
          <a:p>
            <a:r>
              <a:rPr lang="en-US" dirty="0">
                <a:latin typeface="Raleway-v4020 Bold"/>
                <a:cs typeface="Raleway-v4020 Bold"/>
              </a:rPr>
              <a:t>Use the </a:t>
            </a:r>
            <a:r>
              <a:rPr lang="en-US" b="1" dirty="0">
                <a:latin typeface="Raleway-v4020 Bold"/>
                <a:cs typeface="Raleway-v4020 Bold"/>
              </a:rPr>
              <a:t>command</a:t>
            </a:r>
            <a:r>
              <a:rPr lang="en-US" dirty="0">
                <a:latin typeface="Raleway-v4020 Bold"/>
                <a:cs typeface="Raleway-v4020 Bold"/>
              </a:rPr>
              <a:t> </a:t>
            </a:r>
            <a:r>
              <a:rPr lang="en-US" dirty="0" err="1">
                <a:latin typeface="Raleway-v4020 Bold"/>
                <a:cs typeface="Raleway-v4020 Bold"/>
              </a:rPr>
              <a:t>InSpec</a:t>
            </a:r>
            <a:r>
              <a:rPr lang="en-US" dirty="0">
                <a:latin typeface="Raleway-v4020 Bold"/>
                <a:cs typeface="Raleway-v4020 Bold"/>
              </a:rPr>
              <a:t> audit resource to test an arbitrary command that is run on the system.</a:t>
            </a:r>
          </a:p>
        </p:txBody>
      </p:sp>
      <p:sp>
        <p:nvSpPr>
          <p:cNvPr id="4" name="Subtitle 2"/>
          <p:cNvSpPr txBox="1">
            <a:spLocks/>
          </p:cNvSpPr>
          <p:nvPr/>
        </p:nvSpPr>
        <p:spPr bwMode="white">
          <a:xfrm>
            <a:off x="1792111" y="4699000"/>
            <a:ext cx="12319001" cy="3143956"/>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describe command('curl http://localhost:8000') do</a:t>
            </a:r>
          </a:p>
          <a:p>
            <a:r>
              <a:rPr lang="en-US" dirty="0">
                <a:latin typeface="Inconsolata"/>
                <a:cs typeface="Inconsolata"/>
              </a:rPr>
              <a:t>  its('</a:t>
            </a:r>
            <a:r>
              <a:rPr lang="en-US" dirty="0" err="1">
                <a:latin typeface="Inconsolata"/>
                <a:cs typeface="Inconsolata"/>
              </a:rPr>
              <a:t>stdout</a:t>
            </a:r>
            <a:r>
              <a:rPr lang="en-US" dirty="0">
                <a:latin typeface="Inconsolata"/>
                <a:cs typeface="Inconsolata"/>
              </a:rPr>
              <a:t>') { should match('welcome friend') }</a:t>
            </a:r>
          </a:p>
          <a:p>
            <a:r>
              <a:rPr lang="en-US" dirty="0">
                <a:latin typeface="Inconsolata"/>
                <a:cs typeface="Inconsolata"/>
              </a:rPr>
              <a:t>end</a:t>
            </a:r>
          </a:p>
        </p:txBody>
      </p:sp>
    </p:spTree>
    <p:extLst>
      <p:ext uri="{BB962C8B-B14F-4D97-AF65-F5344CB8AC3E}">
        <p14:creationId xmlns:p14="http://schemas.microsoft.com/office/powerpoint/2010/main" val="3456294414"/>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pPr marL="457200" indent="-457200">
              <a:buFont typeface="Courier New" panose="02070309020205020404" pitchFamily="49" charset="0"/>
              <a:buChar char="o"/>
            </a:pPr>
            <a:r>
              <a:rPr lang="en-US" dirty="0"/>
              <a:t>written Chef resources within a recipe in a cookbook</a:t>
            </a:r>
          </a:p>
          <a:p>
            <a:pPr marL="457200" indent="-457200">
              <a:buFont typeface="Courier New" panose="02070309020205020404" pitchFamily="49" charset="0"/>
              <a:buChar char="o"/>
            </a:pPr>
            <a:r>
              <a:rPr lang="en-US" dirty="0"/>
              <a:t>tested a recipe with Test Kitchen</a:t>
            </a:r>
          </a:p>
          <a:p>
            <a:pPr marL="457200" indent="-457200">
              <a:buFont typeface="Courier New" panose="02070309020205020404" pitchFamily="49" charset="0"/>
              <a:buChar char="o"/>
            </a:pPr>
            <a:r>
              <a:rPr lang="en-US" dirty="0"/>
              <a:t>written a cookbook with a dependency on other cookbooks</a:t>
            </a:r>
          </a:p>
        </p:txBody>
      </p:sp>
      <p:sp>
        <p:nvSpPr>
          <p:cNvPr id="4" name="TextBox 3"/>
          <p:cNvSpPr txBox="1"/>
          <p:nvPr/>
        </p:nvSpPr>
        <p:spPr bwMode="white">
          <a:xfrm>
            <a:off x="4039452" y="4153220"/>
            <a:ext cx="11810148" cy="751905"/>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pic>
        <p:nvPicPr>
          <p:cNvPr id="5" name="Picture 4"/>
          <p:cNvPicPr>
            <a:picLocks noChangeAspect="1"/>
          </p:cNvPicPr>
          <p:nvPr/>
        </p:nvPicPr>
        <p:blipFill>
          <a:blip r:embed="rId3"/>
          <a:stretch>
            <a:fillRect/>
          </a:stretch>
        </p:blipFill>
        <p:spPr>
          <a:xfrm>
            <a:off x="-135969" y="460184"/>
            <a:ext cx="3007335" cy="3492389"/>
          </a:xfrm>
          <a:prstGeom prst="rect">
            <a:avLst/>
          </a:prstGeom>
        </p:spPr>
      </p:pic>
      <p:pic>
        <p:nvPicPr>
          <p:cNvPr id="20" name="Picture 19"/>
          <p:cNvPicPr>
            <a:picLocks noChangeAspect="1"/>
          </p:cNvPicPr>
          <p:nvPr/>
        </p:nvPicPr>
        <p:blipFill>
          <a:blip r:embed="rId4"/>
          <a:stretch>
            <a:fillRect/>
          </a:stretch>
        </p:blipFill>
        <p:spPr>
          <a:xfrm>
            <a:off x="3316268" y="477386"/>
            <a:ext cx="5851055" cy="3494380"/>
          </a:xfrm>
          <a:prstGeom prst="rect">
            <a:avLst/>
          </a:prstGeom>
        </p:spPr>
      </p:pic>
      <p:pic>
        <p:nvPicPr>
          <p:cNvPr id="35" name="Picture 34"/>
          <p:cNvPicPr>
            <a:picLocks noChangeAspect="1"/>
          </p:cNvPicPr>
          <p:nvPr/>
        </p:nvPicPr>
        <p:blipFill>
          <a:blip r:embed="rId5"/>
          <a:stretch>
            <a:fillRect/>
          </a:stretch>
        </p:blipFill>
        <p:spPr>
          <a:xfrm>
            <a:off x="9276505" y="477386"/>
            <a:ext cx="3490397" cy="3490397"/>
          </a:xfrm>
          <a:prstGeom prst="rect">
            <a:avLst/>
          </a:prstGeom>
        </p:spPr>
      </p:pic>
    </p:spTree>
    <p:extLst>
      <p:ext uri="{BB962C8B-B14F-4D97-AF65-F5344CB8AC3E}">
        <p14:creationId xmlns:p14="http://schemas.microsoft.com/office/powerpoint/2010/main" val="1609186839"/>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host</a:t>
            </a:r>
          </a:p>
        </p:txBody>
      </p:sp>
      <p:sp>
        <p:nvSpPr>
          <p:cNvPr id="3" name="Subtitle 2"/>
          <p:cNvSpPr>
            <a:spLocks noGrp="1"/>
          </p:cNvSpPr>
          <p:nvPr>
            <p:ph type="subTitle" idx="1"/>
          </p:nvPr>
        </p:nvSpPr>
        <p:spPr>
          <a:xfrm>
            <a:off x="1671638" y="3271838"/>
            <a:ext cx="12319000" cy="1808162"/>
          </a:xfrm>
        </p:spPr>
        <p:txBody>
          <a:bodyPr/>
          <a:lstStyle/>
          <a:p>
            <a:r>
              <a:rPr lang="en-US" dirty="0">
                <a:latin typeface="Raleway-v4020 Bold"/>
                <a:cs typeface="Raleway-v4020 Bold"/>
              </a:rPr>
              <a:t>Use the </a:t>
            </a:r>
            <a:r>
              <a:rPr lang="en-US" b="1" dirty="0">
                <a:latin typeface="Raleway-v4020 Bold"/>
                <a:cs typeface="Raleway-v4020 Bold"/>
              </a:rPr>
              <a:t>host</a:t>
            </a:r>
            <a:r>
              <a:rPr lang="en-US" dirty="0">
                <a:latin typeface="Raleway-v4020 Bold"/>
                <a:cs typeface="Raleway-v4020 Bold"/>
              </a:rPr>
              <a:t> </a:t>
            </a:r>
            <a:r>
              <a:rPr lang="en-US" dirty="0" err="1">
                <a:latin typeface="Raleway-v4020 Bold"/>
                <a:cs typeface="Raleway-v4020 Bold"/>
              </a:rPr>
              <a:t>InSpec</a:t>
            </a:r>
            <a:r>
              <a:rPr lang="en-US" dirty="0">
                <a:latin typeface="Raleway-v4020 Bold"/>
                <a:cs typeface="Raleway-v4020 Bold"/>
              </a:rPr>
              <a:t> audit resource to test the name used to refer to a specific host and its availability, including the Internet protocols and ports over which that host name should be available.</a:t>
            </a:r>
          </a:p>
        </p:txBody>
      </p:sp>
      <p:sp>
        <p:nvSpPr>
          <p:cNvPr id="4" name="Subtitle 2"/>
          <p:cNvSpPr txBox="1">
            <a:spLocks/>
          </p:cNvSpPr>
          <p:nvPr/>
        </p:nvSpPr>
        <p:spPr bwMode="white">
          <a:xfrm>
            <a:off x="1792111" y="5573888"/>
            <a:ext cx="12319001" cy="226906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describe host('</a:t>
            </a:r>
            <a:r>
              <a:rPr lang="en-US" dirty="0" err="1">
                <a:latin typeface="Inconsolata"/>
                <a:cs typeface="Inconsolata"/>
              </a:rPr>
              <a:t>localhost</a:t>
            </a:r>
            <a:r>
              <a:rPr lang="en-US" dirty="0">
                <a:latin typeface="Inconsolata"/>
                <a:cs typeface="Inconsolata"/>
              </a:rPr>
              <a:t>', port: 8000, protocol: '</a:t>
            </a:r>
            <a:r>
              <a:rPr lang="en-US" dirty="0" err="1">
                <a:latin typeface="Inconsolata"/>
                <a:cs typeface="Inconsolata"/>
              </a:rPr>
              <a:t>tcp</a:t>
            </a:r>
            <a:r>
              <a:rPr lang="en-US" dirty="0">
                <a:latin typeface="Inconsolata"/>
                <a:cs typeface="Inconsolata"/>
              </a:rPr>
              <a:t>') do</a:t>
            </a:r>
          </a:p>
          <a:p>
            <a:r>
              <a:rPr lang="en-US" dirty="0">
                <a:latin typeface="Inconsolata"/>
                <a:cs typeface="Inconsolata"/>
              </a:rPr>
              <a:t>  it { should </a:t>
            </a:r>
            <a:r>
              <a:rPr lang="en-US" dirty="0" err="1">
                <a:latin typeface="Inconsolata"/>
                <a:cs typeface="Inconsolata"/>
              </a:rPr>
              <a:t>be_reachable</a:t>
            </a:r>
            <a:r>
              <a:rPr lang="en-US" dirty="0">
                <a:latin typeface="Inconsolata"/>
                <a:cs typeface="Inconsolata"/>
              </a:rPr>
              <a:t> }</a:t>
            </a:r>
          </a:p>
          <a:p>
            <a:r>
              <a:rPr lang="en-US" dirty="0">
                <a:latin typeface="Inconsolata"/>
                <a:cs typeface="Inconsolata"/>
              </a:rPr>
              <a:t>  it { should </a:t>
            </a:r>
            <a:r>
              <a:rPr lang="en-US" dirty="0" err="1">
                <a:latin typeface="Inconsolata"/>
                <a:cs typeface="Inconsolata"/>
              </a:rPr>
              <a:t>be_resolvable</a:t>
            </a:r>
            <a:r>
              <a:rPr lang="en-US" dirty="0">
                <a:latin typeface="Inconsolata"/>
                <a:cs typeface="Inconsolata"/>
              </a:rPr>
              <a:t> }</a:t>
            </a:r>
          </a:p>
          <a:p>
            <a:r>
              <a:rPr lang="en-US" dirty="0">
                <a:latin typeface="Inconsolata"/>
                <a:cs typeface="Inconsolata"/>
              </a:rPr>
              <a:t>end</a:t>
            </a:r>
          </a:p>
        </p:txBody>
      </p:sp>
    </p:spTree>
    <p:extLst>
      <p:ext uri="{BB962C8B-B14F-4D97-AF65-F5344CB8AC3E}">
        <p14:creationId xmlns:p14="http://schemas.microsoft.com/office/powerpoint/2010/main" val="529067972"/>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port</a:t>
            </a:r>
          </a:p>
        </p:txBody>
      </p:sp>
      <p:sp>
        <p:nvSpPr>
          <p:cNvPr id="3" name="Subtitle 2"/>
          <p:cNvSpPr>
            <a:spLocks noGrp="1"/>
          </p:cNvSpPr>
          <p:nvPr>
            <p:ph type="subTitle" idx="1"/>
          </p:nvPr>
        </p:nvSpPr>
        <p:spPr>
          <a:xfrm>
            <a:off x="1671638" y="3271838"/>
            <a:ext cx="12319000" cy="1808162"/>
          </a:xfrm>
        </p:spPr>
        <p:txBody>
          <a:bodyPr/>
          <a:lstStyle/>
          <a:p>
            <a:r>
              <a:rPr lang="en-US" dirty="0">
                <a:latin typeface="Raleway-v4020 Bold"/>
                <a:cs typeface="Raleway-v4020 Bold"/>
              </a:rPr>
              <a:t>Use the </a:t>
            </a:r>
            <a:r>
              <a:rPr lang="en-US" b="1" dirty="0">
                <a:latin typeface="Raleway-v4020 Bold"/>
                <a:cs typeface="Raleway-v4020 Bold"/>
              </a:rPr>
              <a:t>port</a:t>
            </a:r>
            <a:r>
              <a:rPr lang="en-US" dirty="0">
                <a:latin typeface="Raleway-v4020 Bold"/>
                <a:cs typeface="Raleway-v4020 Bold"/>
              </a:rPr>
              <a:t> </a:t>
            </a:r>
            <a:r>
              <a:rPr lang="en-US" dirty="0" err="1">
                <a:latin typeface="Raleway-v4020 Bold"/>
                <a:cs typeface="Raleway-v4020 Bold"/>
              </a:rPr>
              <a:t>InSpec</a:t>
            </a:r>
            <a:r>
              <a:rPr lang="en-US" dirty="0">
                <a:latin typeface="Raleway-v4020 Bold"/>
                <a:cs typeface="Raleway-v4020 Bold"/>
              </a:rPr>
              <a:t> audit resource to test basic port properties, such as port, process, if it’s listening.</a:t>
            </a:r>
          </a:p>
        </p:txBody>
      </p:sp>
      <p:sp>
        <p:nvSpPr>
          <p:cNvPr id="4" name="Subtitle 2"/>
          <p:cNvSpPr txBox="1">
            <a:spLocks/>
          </p:cNvSpPr>
          <p:nvPr/>
        </p:nvSpPr>
        <p:spPr bwMode="white">
          <a:xfrm>
            <a:off x="1792111" y="5573888"/>
            <a:ext cx="12319001" cy="226906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describe port(8000) do</a:t>
            </a:r>
          </a:p>
          <a:p>
            <a:r>
              <a:rPr lang="en-US" dirty="0">
                <a:latin typeface="Inconsolata"/>
                <a:cs typeface="Inconsolata"/>
              </a:rPr>
              <a:t>  it { should </a:t>
            </a:r>
            <a:r>
              <a:rPr lang="en-US" dirty="0" err="1">
                <a:latin typeface="Inconsolata"/>
                <a:cs typeface="Inconsolata"/>
              </a:rPr>
              <a:t>be_listening</a:t>
            </a:r>
            <a:r>
              <a:rPr lang="en-US" dirty="0">
                <a:latin typeface="Inconsolata"/>
                <a:cs typeface="Inconsolata"/>
              </a:rPr>
              <a:t> }</a:t>
            </a:r>
          </a:p>
          <a:p>
            <a:r>
              <a:rPr lang="en-US" dirty="0">
                <a:latin typeface="Inconsolata"/>
                <a:cs typeface="Inconsolata"/>
              </a:rPr>
              <a:t>  its('processes') {should include 'ruby'}</a:t>
            </a:r>
          </a:p>
          <a:p>
            <a:r>
              <a:rPr lang="en-US" dirty="0">
                <a:latin typeface="Inconsolata"/>
                <a:cs typeface="Inconsolata"/>
              </a:rPr>
              <a:t>end</a:t>
            </a:r>
          </a:p>
        </p:txBody>
      </p:sp>
    </p:spTree>
    <p:extLst>
      <p:ext uri="{BB962C8B-B14F-4D97-AF65-F5344CB8AC3E}">
        <p14:creationId xmlns:p14="http://schemas.microsoft.com/office/powerpoint/2010/main" val="648773344"/>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http</a:t>
            </a:r>
          </a:p>
        </p:txBody>
      </p:sp>
      <p:sp>
        <p:nvSpPr>
          <p:cNvPr id="3" name="Subtitle 2"/>
          <p:cNvSpPr>
            <a:spLocks noGrp="1"/>
          </p:cNvSpPr>
          <p:nvPr>
            <p:ph type="subTitle" idx="1"/>
          </p:nvPr>
        </p:nvSpPr>
        <p:spPr>
          <a:xfrm>
            <a:off x="1671638" y="3271838"/>
            <a:ext cx="12319000" cy="1808162"/>
          </a:xfrm>
        </p:spPr>
        <p:txBody>
          <a:bodyPr/>
          <a:lstStyle/>
          <a:p>
            <a:r>
              <a:rPr lang="en-US" dirty="0">
                <a:latin typeface="Raleway-v4020 Bold"/>
                <a:cs typeface="Raleway-v4020 Bold"/>
              </a:rPr>
              <a:t>Use the </a:t>
            </a:r>
            <a:r>
              <a:rPr lang="en-US" b="1" dirty="0">
                <a:latin typeface="Raleway-v4020 Bold"/>
                <a:cs typeface="Raleway-v4020 Bold"/>
              </a:rPr>
              <a:t>http</a:t>
            </a:r>
            <a:r>
              <a:rPr lang="en-US" dirty="0">
                <a:latin typeface="Raleway-v4020 Bold"/>
                <a:cs typeface="Raleway-v4020 Bold"/>
              </a:rPr>
              <a:t> </a:t>
            </a:r>
            <a:r>
              <a:rPr lang="en-US" dirty="0" err="1">
                <a:latin typeface="Raleway-v4020 Bold"/>
                <a:cs typeface="Raleway-v4020 Bold"/>
              </a:rPr>
              <a:t>InSpec</a:t>
            </a:r>
            <a:r>
              <a:rPr lang="en-US" dirty="0">
                <a:latin typeface="Raleway-v4020 Bold"/>
                <a:cs typeface="Raleway-v4020 Bold"/>
              </a:rPr>
              <a:t> audit resource to test an http endpoint.</a:t>
            </a:r>
          </a:p>
        </p:txBody>
      </p:sp>
      <p:sp>
        <p:nvSpPr>
          <p:cNvPr id="4" name="Subtitle 2"/>
          <p:cNvSpPr txBox="1">
            <a:spLocks/>
          </p:cNvSpPr>
          <p:nvPr/>
        </p:nvSpPr>
        <p:spPr bwMode="white">
          <a:xfrm>
            <a:off x="1792111" y="5573888"/>
            <a:ext cx="13193889" cy="226906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describe http('http://localhost:8000', </a:t>
            </a:r>
            <a:r>
              <a:rPr lang="en-US" dirty="0" err="1">
                <a:latin typeface="Inconsolata"/>
                <a:cs typeface="Inconsolata"/>
              </a:rPr>
              <a:t>enable_remote_worker</a:t>
            </a:r>
            <a:r>
              <a:rPr lang="en-US" dirty="0">
                <a:latin typeface="Inconsolata"/>
                <a:cs typeface="Inconsolata"/>
              </a:rPr>
              <a:t>: true) do</a:t>
            </a:r>
          </a:p>
          <a:p>
            <a:r>
              <a:rPr lang="en-US" dirty="0">
                <a:latin typeface="Inconsolata"/>
                <a:cs typeface="Inconsolata"/>
              </a:rPr>
              <a:t>  its('status') { should </a:t>
            </a:r>
            <a:r>
              <a:rPr lang="en-US" dirty="0" err="1">
                <a:latin typeface="Inconsolata"/>
                <a:cs typeface="Inconsolata"/>
              </a:rPr>
              <a:t>eq</a:t>
            </a:r>
            <a:r>
              <a:rPr lang="en-US" dirty="0">
                <a:latin typeface="Inconsolata"/>
                <a:cs typeface="Inconsolata"/>
              </a:rPr>
              <a:t> 200 }</a:t>
            </a:r>
          </a:p>
          <a:p>
            <a:r>
              <a:rPr lang="en-US" dirty="0">
                <a:latin typeface="Inconsolata"/>
                <a:cs typeface="Inconsolata"/>
              </a:rPr>
              <a:t>end</a:t>
            </a:r>
          </a:p>
        </p:txBody>
      </p:sp>
    </p:spTree>
    <p:extLst>
      <p:ext uri="{BB962C8B-B14F-4D97-AF65-F5344CB8AC3E}">
        <p14:creationId xmlns:p14="http://schemas.microsoft.com/office/powerpoint/2010/main" val="2735092313"/>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service</a:t>
            </a:r>
          </a:p>
        </p:txBody>
      </p:sp>
      <p:sp>
        <p:nvSpPr>
          <p:cNvPr id="3" name="Subtitle 2"/>
          <p:cNvSpPr>
            <a:spLocks noGrp="1"/>
          </p:cNvSpPr>
          <p:nvPr>
            <p:ph type="subTitle" idx="1"/>
          </p:nvPr>
        </p:nvSpPr>
        <p:spPr>
          <a:xfrm>
            <a:off x="1671638" y="3271838"/>
            <a:ext cx="12319000" cy="1808162"/>
          </a:xfrm>
        </p:spPr>
        <p:txBody>
          <a:bodyPr/>
          <a:lstStyle/>
          <a:p>
            <a:r>
              <a:rPr lang="en-US" dirty="0">
                <a:latin typeface="Raleway-v4020 Bold"/>
                <a:cs typeface="Raleway-v4020 Bold"/>
              </a:rPr>
              <a:t>Use the </a:t>
            </a:r>
            <a:r>
              <a:rPr lang="en-US" b="1" dirty="0">
                <a:latin typeface="Raleway-v4020 Bold"/>
                <a:cs typeface="Raleway-v4020 Bold"/>
              </a:rPr>
              <a:t>service </a:t>
            </a:r>
            <a:r>
              <a:rPr lang="en-US" dirty="0" err="1">
                <a:latin typeface="Raleway-v4020 Bold"/>
                <a:cs typeface="Raleway-v4020 Bold"/>
              </a:rPr>
              <a:t>InSpec</a:t>
            </a:r>
            <a:r>
              <a:rPr lang="en-US" dirty="0">
                <a:latin typeface="Raleway-v4020 Bold"/>
                <a:cs typeface="Raleway-v4020 Bold"/>
              </a:rPr>
              <a:t> audit resource to test if the named service is installed, running and/or enabled.</a:t>
            </a:r>
          </a:p>
        </p:txBody>
      </p:sp>
      <p:sp>
        <p:nvSpPr>
          <p:cNvPr id="4" name="Subtitle 2"/>
          <p:cNvSpPr txBox="1">
            <a:spLocks/>
          </p:cNvSpPr>
          <p:nvPr/>
        </p:nvSpPr>
        <p:spPr bwMode="white">
          <a:xfrm>
            <a:off x="1792111" y="5573888"/>
            <a:ext cx="13193889" cy="226906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describe service('</a:t>
            </a:r>
            <a:r>
              <a:rPr lang="en-US" dirty="0" err="1">
                <a:latin typeface="Inconsolata"/>
                <a:cs typeface="Inconsolata"/>
              </a:rPr>
              <a:t>ruby_service</a:t>
            </a:r>
            <a:r>
              <a:rPr lang="en-US" dirty="0">
                <a:latin typeface="Inconsolata"/>
                <a:cs typeface="Inconsolata"/>
              </a:rPr>
              <a:t>') do</a:t>
            </a:r>
          </a:p>
          <a:p>
            <a:r>
              <a:rPr lang="en-US" dirty="0">
                <a:latin typeface="Inconsolata"/>
                <a:cs typeface="Inconsolata"/>
              </a:rPr>
              <a:t>  it { should </a:t>
            </a:r>
            <a:r>
              <a:rPr lang="en-US" dirty="0" err="1">
                <a:latin typeface="Inconsolata"/>
                <a:cs typeface="Inconsolata"/>
              </a:rPr>
              <a:t>be_installed</a:t>
            </a:r>
            <a:r>
              <a:rPr lang="en-US" dirty="0">
                <a:latin typeface="Inconsolata"/>
                <a:cs typeface="Inconsolata"/>
              </a:rPr>
              <a:t> }</a:t>
            </a:r>
          </a:p>
          <a:p>
            <a:r>
              <a:rPr lang="en-US" dirty="0">
                <a:latin typeface="Inconsolata"/>
                <a:cs typeface="Inconsolata"/>
              </a:rPr>
              <a:t>  it { should </a:t>
            </a:r>
            <a:r>
              <a:rPr lang="en-US" dirty="0" err="1">
                <a:latin typeface="Inconsolata"/>
                <a:cs typeface="Inconsolata"/>
              </a:rPr>
              <a:t>be_running</a:t>
            </a:r>
            <a:r>
              <a:rPr lang="en-US" dirty="0">
                <a:latin typeface="Inconsolata"/>
                <a:cs typeface="Inconsolata"/>
              </a:rPr>
              <a:t> }</a:t>
            </a:r>
          </a:p>
          <a:p>
            <a:r>
              <a:rPr lang="en-US" dirty="0">
                <a:latin typeface="Inconsolata"/>
                <a:cs typeface="Inconsolata"/>
              </a:rPr>
              <a:t>end</a:t>
            </a:r>
          </a:p>
        </p:txBody>
      </p:sp>
    </p:spTree>
    <p:extLst>
      <p:ext uri="{BB962C8B-B14F-4D97-AF65-F5344CB8AC3E}">
        <p14:creationId xmlns:p14="http://schemas.microsoft.com/office/powerpoint/2010/main" val="1421738672"/>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Where do you write your tests</a:t>
            </a:r>
          </a:p>
          <a:p>
            <a:r>
              <a:rPr lang="en-US" dirty="0"/>
              <a:t>What tests do you write</a:t>
            </a:r>
          </a:p>
          <a:p>
            <a:r>
              <a:rPr lang="en-US" dirty="0"/>
              <a:t>How do we execute tests</a:t>
            </a:r>
          </a:p>
          <a:p>
            <a:r>
              <a:rPr lang="en-US" dirty="0"/>
              <a:t>Refactor</a:t>
            </a:r>
          </a:p>
          <a:p>
            <a:endParaRPr lang="en-US" dirty="0"/>
          </a:p>
          <a:p>
            <a:endParaRPr lang="en-US" dirty="0"/>
          </a:p>
        </p:txBody>
      </p:sp>
    </p:spTree>
    <p:extLst>
      <p:ext uri="{BB962C8B-B14F-4D97-AF65-F5344CB8AC3E}">
        <p14:creationId xmlns:p14="http://schemas.microsoft.com/office/powerpoint/2010/main" val="260914770"/>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Inconsolata"/>
                <a:cs typeface="Inconsolata"/>
              </a:rPr>
              <a:t>-----&gt; Starting Kitchen (v1.20.0)</a:t>
            </a:r>
          </a:p>
          <a:p>
            <a:r>
              <a:rPr lang="en-US" dirty="0">
                <a:latin typeface="Inconsolata"/>
                <a:cs typeface="Inconsolata"/>
              </a:rPr>
              <a:t>-----&gt; Verifying &lt;default-centos-7&gt;...</a:t>
            </a:r>
          </a:p>
          <a:p>
            <a:r>
              <a:rPr lang="en-US" dirty="0">
                <a:latin typeface="Inconsolata"/>
                <a:cs typeface="Inconsolata"/>
              </a:rPr>
              <a:t>       Loaded tests from {:path=&gt;".Users.franklinwebber.running_with_scissors.specter_cookbook.test.integration.default"}</a:t>
            </a:r>
          </a:p>
          <a:p>
            <a:endParaRPr lang="en-US" dirty="0">
              <a:latin typeface="Inconsolata"/>
              <a:cs typeface="Inconsolata"/>
            </a:endParaRPr>
          </a:p>
          <a:p>
            <a:r>
              <a:rPr lang="en-US" dirty="0">
                <a:latin typeface="Inconsolata"/>
                <a:cs typeface="Inconsolata"/>
              </a:rPr>
              <a:t>Profile: tests from {:path=&gt;"/Users/</a:t>
            </a:r>
            <a:r>
              <a:rPr lang="en-US" dirty="0" err="1">
                <a:latin typeface="Inconsolata"/>
                <a:cs typeface="Inconsolata"/>
              </a:rPr>
              <a:t>franklinwebber</a:t>
            </a:r>
            <a:r>
              <a:rPr lang="en-US" dirty="0">
                <a:latin typeface="Inconsolata"/>
                <a:cs typeface="Inconsolata"/>
              </a:rPr>
              <a:t>/</a:t>
            </a:r>
            <a:r>
              <a:rPr lang="en-US" dirty="0" err="1">
                <a:latin typeface="Inconsolata"/>
                <a:cs typeface="Inconsolata"/>
              </a:rPr>
              <a:t>running_with_scissors</a:t>
            </a:r>
            <a:r>
              <a:rPr lang="en-US" dirty="0">
                <a:latin typeface="Inconsolata"/>
                <a:cs typeface="Inconsolata"/>
              </a:rPr>
              <a:t>/</a:t>
            </a:r>
            <a:r>
              <a:rPr lang="en-US" dirty="0" err="1">
                <a:latin typeface="Inconsolata"/>
                <a:cs typeface="Inconsolata"/>
              </a:rPr>
              <a:t>specter_cookbook</a:t>
            </a:r>
            <a:r>
              <a:rPr lang="en-US" dirty="0">
                <a:latin typeface="Inconsolata"/>
                <a:cs typeface="Inconsolata"/>
              </a:rPr>
              <a:t>/test/integration/default"} (tests from {:path=&gt;".Users.franklinwebber.running_with_scissors.specter_cookbook.test.integration.default"})</a:t>
            </a:r>
          </a:p>
          <a:p>
            <a:r>
              <a:rPr lang="en-US" dirty="0">
                <a:latin typeface="Inconsolata"/>
                <a:cs typeface="Inconsolata"/>
              </a:rPr>
              <a:t>Version: (not specified)</a:t>
            </a:r>
          </a:p>
        </p:txBody>
      </p:sp>
      <p:sp>
        <p:nvSpPr>
          <p:cNvPr id="3" name="Text Placeholder 2"/>
          <p:cNvSpPr>
            <a:spLocks noGrp="1"/>
          </p:cNvSpPr>
          <p:nvPr>
            <p:ph type="body" sz="quarter" idx="11"/>
          </p:nvPr>
        </p:nvSpPr>
        <p:spPr/>
        <p:txBody>
          <a:bodyPr/>
          <a:lstStyle/>
          <a:p>
            <a:r>
              <a:rPr lang="en-US" dirty="0">
                <a:latin typeface="Inconsolata"/>
                <a:cs typeface="Inconsolata"/>
              </a:rPr>
              <a:t>&gt; kitchen verify</a:t>
            </a:r>
          </a:p>
        </p:txBody>
      </p:sp>
      <p:sp>
        <p:nvSpPr>
          <p:cNvPr id="5" name="Title 4"/>
          <p:cNvSpPr>
            <a:spLocks noGrp="1"/>
          </p:cNvSpPr>
          <p:nvPr>
            <p:ph type="title"/>
          </p:nvPr>
        </p:nvSpPr>
        <p:spPr/>
        <p:txBody>
          <a:bodyPr/>
          <a:lstStyle/>
          <a:p>
            <a:r>
              <a:rPr lang="en-US" dirty="0"/>
              <a:t>Execute the Tests</a:t>
            </a:r>
          </a:p>
        </p:txBody>
      </p:sp>
    </p:spTree>
    <p:extLst>
      <p:ext uri="{BB962C8B-B14F-4D97-AF65-F5344CB8AC3E}">
        <p14:creationId xmlns:p14="http://schemas.microsoft.com/office/powerpoint/2010/main" val="1490650140"/>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Where do you write your tests</a:t>
            </a:r>
          </a:p>
          <a:p>
            <a:r>
              <a:rPr lang="en-US" dirty="0"/>
              <a:t>What tests do you write</a:t>
            </a:r>
          </a:p>
          <a:p>
            <a:r>
              <a:rPr lang="en-US" dirty="0"/>
              <a:t>How do we execute tests</a:t>
            </a:r>
          </a:p>
          <a:p>
            <a:r>
              <a:rPr lang="en-US" dirty="0"/>
              <a:t>Refactor</a:t>
            </a:r>
          </a:p>
          <a:p>
            <a:endParaRPr lang="en-US" dirty="0"/>
          </a:p>
          <a:p>
            <a:endParaRPr lang="en-US" dirty="0"/>
          </a:p>
        </p:txBody>
      </p:sp>
    </p:spTree>
    <p:extLst>
      <p:ext uri="{BB962C8B-B14F-4D97-AF65-F5344CB8AC3E}">
        <p14:creationId xmlns:p14="http://schemas.microsoft.com/office/powerpoint/2010/main" val="697840956"/>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variables</a:t>
            </a:r>
          </a:p>
        </p:txBody>
      </p:sp>
      <p:sp>
        <p:nvSpPr>
          <p:cNvPr id="3" name="Subtitle 2"/>
          <p:cNvSpPr>
            <a:spLocks noGrp="1"/>
          </p:cNvSpPr>
          <p:nvPr>
            <p:ph type="subTitle" idx="1"/>
          </p:nvPr>
        </p:nvSpPr>
        <p:spPr/>
        <p:txBody>
          <a:bodyPr/>
          <a:lstStyle/>
          <a:p>
            <a:r>
              <a:rPr lang="en-US" dirty="0"/>
              <a:t>A variable whose name begins with a lowercase letter (a-z) or underscore (_) is a local variable or method invocation.</a:t>
            </a:r>
          </a:p>
        </p:txBody>
      </p:sp>
    </p:spTree>
    <p:extLst>
      <p:ext uri="{BB962C8B-B14F-4D97-AF65-F5344CB8AC3E}">
        <p14:creationId xmlns:p14="http://schemas.microsoft.com/office/powerpoint/2010/main" val="1302629646"/>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attributes</a:t>
            </a:r>
          </a:p>
        </p:txBody>
      </p:sp>
      <p:sp>
        <p:nvSpPr>
          <p:cNvPr id="3" name="Subtitle 2"/>
          <p:cNvSpPr>
            <a:spLocks noGrp="1"/>
          </p:cNvSpPr>
          <p:nvPr>
            <p:ph type="subTitle" idx="1"/>
          </p:nvPr>
        </p:nvSpPr>
        <p:spPr>
          <a:xfrm>
            <a:off x="1671637" y="3271838"/>
            <a:ext cx="13526029" cy="3346421"/>
          </a:xfrm>
        </p:spPr>
        <p:txBody>
          <a:bodyPr/>
          <a:lstStyle/>
          <a:p>
            <a:r>
              <a:rPr lang="en-US" dirty="0"/>
              <a:t>An attribute is a specific detail about a node. Attributes are used by the chef-client to understand:</a:t>
            </a:r>
          </a:p>
          <a:p>
            <a:endParaRPr lang="en-US" dirty="0"/>
          </a:p>
          <a:p>
            <a:pPr marL="457200" indent="-457200">
              <a:buFont typeface="Arial"/>
              <a:buChar char="•"/>
            </a:pPr>
            <a:r>
              <a:rPr lang="en-US" dirty="0"/>
              <a:t>The current state of the node</a:t>
            </a:r>
          </a:p>
          <a:p>
            <a:pPr marL="457200" indent="-457200">
              <a:buFont typeface="Arial"/>
              <a:buChar char="•"/>
            </a:pPr>
            <a:r>
              <a:rPr lang="en-US" dirty="0"/>
              <a:t>What the state of the node was at the end of the previous chef-client run</a:t>
            </a:r>
          </a:p>
          <a:p>
            <a:pPr marL="457200" indent="-457200">
              <a:buFont typeface="Arial"/>
              <a:buChar char="•"/>
            </a:pPr>
            <a:r>
              <a:rPr lang="en-US" dirty="0"/>
              <a:t>What the state of the node should be at the end of the current chef-client run</a:t>
            </a:r>
          </a:p>
          <a:p>
            <a:endParaRPr lang="en-US" dirty="0"/>
          </a:p>
        </p:txBody>
      </p:sp>
      <p:sp>
        <p:nvSpPr>
          <p:cNvPr id="4" name="Rectangle 3"/>
          <p:cNvSpPr/>
          <p:nvPr/>
        </p:nvSpPr>
        <p:spPr>
          <a:xfrm>
            <a:off x="5771570" y="7318613"/>
            <a:ext cx="4769304" cy="461665"/>
          </a:xfrm>
          <a:prstGeom prst="rect">
            <a:avLst/>
          </a:prstGeom>
        </p:spPr>
        <p:txBody>
          <a:bodyPr wrap="none">
            <a:spAutoFit/>
          </a:bodyPr>
          <a:lstStyle/>
          <a:p>
            <a:r>
              <a:rPr lang="en-US" dirty="0"/>
              <a:t>https://</a:t>
            </a:r>
            <a:r>
              <a:rPr lang="en-US" dirty="0" err="1"/>
              <a:t>docs.chef.io</a:t>
            </a:r>
            <a:r>
              <a:rPr lang="en-US" dirty="0"/>
              <a:t>/</a:t>
            </a:r>
            <a:r>
              <a:rPr lang="en-US" dirty="0" err="1"/>
              <a:t>attributes.html</a:t>
            </a:r>
            <a:endParaRPr lang="en-US" dirty="0"/>
          </a:p>
        </p:txBody>
      </p:sp>
    </p:spTree>
    <p:extLst>
      <p:ext uri="{BB962C8B-B14F-4D97-AF65-F5344CB8AC3E}">
        <p14:creationId xmlns:p14="http://schemas.microsoft.com/office/powerpoint/2010/main" val="2509595982"/>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a:t>
            </a:r>
            <a:r>
              <a:rPr lang="en-US" dirty="0" err="1"/>
              <a:t>include_recipe</a:t>
            </a:r>
            <a:endParaRPr lang="en-US" dirty="0"/>
          </a:p>
        </p:txBody>
      </p:sp>
      <p:sp>
        <p:nvSpPr>
          <p:cNvPr id="3" name="Subtitle 2"/>
          <p:cNvSpPr>
            <a:spLocks noGrp="1"/>
          </p:cNvSpPr>
          <p:nvPr>
            <p:ph type="subTitle" idx="1"/>
          </p:nvPr>
        </p:nvSpPr>
        <p:spPr>
          <a:xfrm>
            <a:off x="1671638" y="3271839"/>
            <a:ext cx="12319000" cy="665162"/>
          </a:xfrm>
        </p:spPr>
        <p:txBody>
          <a:bodyPr/>
          <a:lstStyle/>
          <a:p>
            <a:endParaRPr lang="en-US" dirty="0"/>
          </a:p>
        </p:txBody>
      </p:sp>
      <p:sp>
        <p:nvSpPr>
          <p:cNvPr id="6" name="Rectangle 5"/>
          <p:cNvSpPr/>
          <p:nvPr/>
        </p:nvSpPr>
        <p:spPr>
          <a:xfrm>
            <a:off x="4568431" y="7389168"/>
            <a:ext cx="7147359" cy="461665"/>
          </a:xfrm>
          <a:prstGeom prst="rect">
            <a:avLst/>
          </a:prstGeom>
        </p:spPr>
        <p:txBody>
          <a:bodyPr wrap="none">
            <a:spAutoFit/>
          </a:bodyPr>
          <a:lstStyle/>
          <a:p>
            <a:r>
              <a:rPr lang="en-US" dirty="0"/>
              <a:t>https://</a:t>
            </a:r>
            <a:r>
              <a:rPr lang="en-US" dirty="0" err="1"/>
              <a:t>docs.chef.io</a:t>
            </a:r>
            <a:r>
              <a:rPr lang="en-US" dirty="0"/>
              <a:t>/</a:t>
            </a:r>
            <a:r>
              <a:rPr lang="en-US" dirty="0" err="1"/>
              <a:t>dsl_recipe.html#include-recipes</a:t>
            </a:r>
            <a:endParaRPr lang="en-US" dirty="0"/>
          </a:p>
        </p:txBody>
      </p:sp>
    </p:spTree>
    <p:extLst>
      <p:ext uri="{BB962C8B-B14F-4D97-AF65-F5344CB8AC3E}">
        <p14:creationId xmlns:p14="http://schemas.microsoft.com/office/powerpoint/2010/main" val="3459907798"/>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a:off x="12122182" y="456178"/>
            <a:ext cx="4126893" cy="3496395"/>
          </a:xfrm>
          <a:prstGeom prst="rect">
            <a:avLst/>
          </a:prstGeom>
        </p:spPr>
      </p:pic>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pPr marL="457200" indent="-457200">
              <a:buFont typeface="Courier New" panose="02070309020205020404" pitchFamily="49" charset="0"/>
              <a:buChar char="o"/>
            </a:pPr>
            <a:r>
              <a:rPr lang="en-US" dirty="0"/>
              <a:t>written Chef resources within a recipe in a cookbook</a:t>
            </a:r>
          </a:p>
          <a:p>
            <a:pPr marL="457200" indent="-457200">
              <a:buFont typeface="Courier New" panose="02070309020205020404" pitchFamily="49" charset="0"/>
              <a:buChar char="o"/>
            </a:pPr>
            <a:r>
              <a:rPr lang="en-US" dirty="0"/>
              <a:t>tested a recipe with Test Kitchen</a:t>
            </a:r>
          </a:p>
          <a:p>
            <a:pPr marL="457200" indent="-457200">
              <a:buFont typeface="Courier New" panose="02070309020205020404" pitchFamily="49" charset="0"/>
              <a:buChar char="o"/>
            </a:pPr>
            <a:r>
              <a:rPr lang="en-US" dirty="0"/>
              <a:t>written a cookbook with a dependency on other cookbooks</a:t>
            </a:r>
          </a:p>
        </p:txBody>
      </p:sp>
      <p:sp>
        <p:nvSpPr>
          <p:cNvPr id="4" name="TextBox 3"/>
          <p:cNvSpPr txBox="1"/>
          <p:nvPr/>
        </p:nvSpPr>
        <p:spPr bwMode="white">
          <a:xfrm>
            <a:off x="4039452" y="4153220"/>
            <a:ext cx="11545788" cy="751905"/>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pic>
        <p:nvPicPr>
          <p:cNvPr id="5" name="Picture 4"/>
          <p:cNvPicPr>
            <a:picLocks noChangeAspect="1"/>
          </p:cNvPicPr>
          <p:nvPr/>
        </p:nvPicPr>
        <p:blipFill>
          <a:blip r:embed="rId4"/>
          <a:stretch>
            <a:fillRect/>
          </a:stretch>
        </p:blipFill>
        <p:spPr>
          <a:xfrm>
            <a:off x="-135969" y="460184"/>
            <a:ext cx="3007335" cy="3492389"/>
          </a:xfrm>
          <a:prstGeom prst="rect">
            <a:avLst/>
          </a:prstGeom>
        </p:spPr>
      </p:pic>
      <p:pic>
        <p:nvPicPr>
          <p:cNvPr id="20" name="Picture 19"/>
          <p:cNvPicPr>
            <a:picLocks noChangeAspect="1"/>
          </p:cNvPicPr>
          <p:nvPr/>
        </p:nvPicPr>
        <p:blipFill>
          <a:blip r:embed="rId5"/>
          <a:stretch>
            <a:fillRect/>
          </a:stretch>
        </p:blipFill>
        <p:spPr>
          <a:xfrm>
            <a:off x="3316268" y="477386"/>
            <a:ext cx="5851055" cy="3494380"/>
          </a:xfrm>
          <a:prstGeom prst="rect">
            <a:avLst/>
          </a:prstGeom>
        </p:spPr>
      </p:pic>
      <p:pic>
        <p:nvPicPr>
          <p:cNvPr id="35" name="Picture 34"/>
          <p:cNvPicPr>
            <a:picLocks noChangeAspect="1"/>
          </p:cNvPicPr>
          <p:nvPr/>
        </p:nvPicPr>
        <p:blipFill>
          <a:blip r:embed="rId6"/>
          <a:stretch>
            <a:fillRect/>
          </a:stretch>
        </p:blipFill>
        <p:spPr>
          <a:xfrm>
            <a:off x="9276505" y="477386"/>
            <a:ext cx="3490397" cy="3490397"/>
          </a:xfrm>
          <a:prstGeom prst="rect">
            <a:avLst/>
          </a:prstGeom>
          <a:effectLst>
            <a:glow rad="63500">
              <a:schemeClr val="bg2">
                <a:alpha val="40000"/>
              </a:schemeClr>
            </a:glow>
          </a:effectLst>
        </p:spPr>
      </p:pic>
    </p:spTree>
    <p:extLst>
      <p:ext uri="{BB962C8B-B14F-4D97-AF65-F5344CB8AC3E}">
        <p14:creationId xmlns:p14="http://schemas.microsoft.com/office/powerpoint/2010/main" val="3604263028"/>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a:t>
            </a:r>
            <a:r>
              <a:rPr lang="en-US" dirty="0" err="1"/>
              <a:t>include_recipe</a:t>
            </a:r>
            <a:endParaRPr lang="en-US" dirty="0"/>
          </a:p>
        </p:txBody>
      </p:sp>
      <p:sp>
        <p:nvSpPr>
          <p:cNvPr id="3" name="Subtitle 2"/>
          <p:cNvSpPr>
            <a:spLocks noGrp="1"/>
          </p:cNvSpPr>
          <p:nvPr>
            <p:ph type="subTitle" idx="1"/>
          </p:nvPr>
        </p:nvSpPr>
        <p:spPr>
          <a:xfrm>
            <a:off x="1671638" y="3271839"/>
            <a:ext cx="12319000" cy="665162"/>
          </a:xfrm>
        </p:spPr>
        <p:txBody>
          <a:bodyPr/>
          <a:lstStyle/>
          <a:p>
            <a:endParaRPr lang="en-US" dirty="0"/>
          </a:p>
        </p:txBody>
      </p:sp>
      <p:sp>
        <p:nvSpPr>
          <p:cNvPr id="4" name="Subtitle 2"/>
          <p:cNvSpPr txBox="1">
            <a:spLocks/>
          </p:cNvSpPr>
          <p:nvPr/>
        </p:nvSpPr>
        <p:spPr bwMode="white">
          <a:xfrm>
            <a:off x="1792111" y="5150556"/>
            <a:ext cx="12319001" cy="1566333"/>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&gt; chef generate recipe ruby</a:t>
            </a:r>
          </a:p>
        </p:txBody>
      </p:sp>
      <p:sp>
        <p:nvSpPr>
          <p:cNvPr id="5" name="Subtitle 2"/>
          <p:cNvSpPr txBox="1">
            <a:spLocks/>
          </p:cNvSpPr>
          <p:nvPr/>
        </p:nvSpPr>
        <p:spPr bwMode="white">
          <a:xfrm>
            <a:off x="1916288" y="4487332"/>
            <a:ext cx="12319001" cy="747889"/>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~/cookbooks/</a:t>
            </a:r>
            <a:r>
              <a:rPr lang="en-US" dirty="0" err="1">
                <a:latin typeface="Inconsolata"/>
                <a:cs typeface="Inconsolata"/>
              </a:rPr>
              <a:t>ruby_service</a:t>
            </a:r>
            <a:endParaRPr lang="en-US" dirty="0">
              <a:latin typeface="Inconsolata"/>
              <a:cs typeface="Inconsolata"/>
            </a:endParaRPr>
          </a:p>
        </p:txBody>
      </p:sp>
      <p:sp>
        <p:nvSpPr>
          <p:cNvPr id="6" name="Rectangle 5"/>
          <p:cNvSpPr/>
          <p:nvPr/>
        </p:nvSpPr>
        <p:spPr>
          <a:xfrm>
            <a:off x="4568431" y="7389168"/>
            <a:ext cx="7147359" cy="461665"/>
          </a:xfrm>
          <a:prstGeom prst="rect">
            <a:avLst/>
          </a:prstGeom>
        </p:spPr>
        <p:txBody>
          <a:bodyPr wrap="none">
            <a:spAutoFit/>
          </a:bodyPr>
          <a:lstStyle/>
          <a:p>
            <a:r>
              <a:rPr lang="en-US" dirty="0"/>
              <a:t>https://</a:t>
            </a:r>
            <a:r>
              <a:rPr lang="en-US" dirty="0" err="1"/>
              <a:t>docs.chef.io</a:t>
            </a:r>
            <a:r>
              <a:rPr lang="en-US" dirty="0"/>
              <a:t>/</a:t>
            </a:r>
            <a:r>
              <a:rPr lang="en-US" dirty="0" err="1"/>
              <a:t>dsl_recipe.html#include-recipes</a:t>
            </a:r>
            <a:endParaRPr lang="en-US" dirty="0"/>
          </a:p>
        </p:txBody>
      </p:sp>
    </p:spTree>
    <p:extLst>
      <p:ext uri="{BB962C8B-B14F-4D97-AF65-F5344CB8AC3E}">
        <p14:creationId xmlns:p14="http://schemas.microsoft.com/office/powerpoint/2010/main" val="2018145779"/>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a:t>
            </a:r>
            <a:r>
              <a:rPr lang="en-US" dirty="0" err="1"/>
              <a:t>include_recipe</a:t>
            </a:r>
            <a:endParaRPr lang="en-US" dirty="0"/>
          </a:p>
        </p:txBody>
      </p:sp>
      <p:sp>
        <p:nvSpPr>
          <p:cNvPr id="3" name="Subtitle 2"/>
          <p:cNvSpPr>
            <a:spLocks noGrp="1"/>
          </p:cNvSpPr>
          <p:nvPr>
            <p:ph type="subTitle" idx="1"/>
          </p:nvPr>
        </p:nvSpPr>
        <p:spPr>
          <a:xfrm>
            <a:off x="1671638" y="3271839"/>
            <a:ext cx="12319000" cy="665162"/>
          </a:xfrm>
        </p:spPr>
        <p:txBody>
          <a:bodyPr/>
          <a:lstStyle/>
          <a:p>
            <a:endParaRPr lang="en-US" dirty="0"/>
          </a:p>
        </p:txBody>
      </p:sp>
      <p:sp>
        <p:nvSpPr>
          <p:cNvPr id="4" name="Subtitle 2"/>
          <p:cNvSpPr txBox="1">
            <a:spLocks/>
          </p:cNvSpPr>
          <p:nvPr/>
        </p:nvSpPr>
        <p:spPr bwMode="white">
          <a:xfrm>
            <a:off x="1792111" y="5150556"/>
            <a:ext cx="12319001" cy="1566333"/>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 ... other resources ...</a:t>
            </a:r>
          </a:p>
          <a:p>
            <a:r>
              <a:rPr lang="en-US" dirty="0" err="1">
                <a:latin typeface="Inconsolata"/>
                <a:cs typeface="Inconsolata"/>
              </a:rPr>
              <a:t>include_recipe</a:t>
            </a:r>
            <a:r>
              <a:rPr lang="en-US" dirty="0">
                <a:latin typeface="Inconsolata"/>
                <a:cs typeface="Inconsolata"/>
              </a:rPr>
              <a:t> 'ruby'</a:t>
            </a:r>
          </a:p>
          <a:p>
            <a:r>
              <a:rPr lang="en-US" dirty="0">
                <a:latin typeface="Inconsolata"/>
                <a:cs typeface="Inconsolata"/>
              </a:rPr>
              <a:t># ... other resources ...</a:t>
            </a:r>
          </a:p>
        </p:txBody>
      </p:sp>
      <p:sp>
        <p:nvSpPr>
          <p:cNvPr id="5" name="Subtitle 2"/>
          <p:cNvSpPr txBox="1">
            <a:spLocks/>
          </p:cNvSpPr>
          <p:nvPr/>
        </p:nvSpPr>
        <p:spPr bwMode="white">
          <a:xfrm>
            <a:off x="1916288" y="4487332"/>
            <a:ext cx="12319001" cy="747889"/>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~/cookbooks/</a:t>
            </a:r>
            <a:r>
              <a:rPr lang="en-US" dirty="0" err="1">
                <a:latin typeface="Inconsolata"/>
                <a:cs typeface="Inconsolata"/>
              </a:rPr>
              <a:t>ruby_service</a:t>
            </a:r>
            <a:r>
              <a:rPr lang="en-US" dirty="0">
                <a:latin typeface="Inconsolata"/>
                <a:cs typeface="Inconsolata"/>
              </a:rPr>
              <a:t>/recipes/</a:t>
            </a:r>
            <a:r>
              <a:rPr lang="en-US" dirty="0" err="1">
                <a:latin typeface="Inconsolata"/>
                <a:cs typeface="Inconsolata"/>
              </a:rPr>
              <a:t>default.rb</a:t>
            </a:r>
            <a:endParaRPr lang="en-US" dirty="0">
              <a:latin typeface="Inconsolata"/>
              <a:cs typeface="Inconsolata"/>
            </a:endParaRPr>
          </a:p>
        </p:txBody>
      </p:sp>
      <p:sp>
        <p:nvSpPr>
          <p:cNvPr id="6" name="Rectangle 5"/>
          <p:cNvSpPr/>
          <p:nvPr/>
        </p:nvSpPr>
        <p:spPr>
          <a:xfrm>
            <a:off x="4568431" y="7389168"/>
            <a:ext cx="7147359" cy="461665"/>
          </a:xfrm>
          <a:prstGeom prst="rect">
            <a:avLst/>
          </a:prstGeom>
        </p:spPr>
        <p:txBody>
          <a:bodyPr wrap="none">
            <a:spAutoFit/>
          </a:bodyPr>
          <a:lstStyle/>
          <a:p>
            <a:r>
              <a:rPr lang="en-US" dirty="0"/>
              <a:t>https://</a:t>
            </a:r>
            <a:r>
              <a:rPr lang="en-US" dirty="0" err="1"/>
              <a:t>docs.chef.io</a:t>
            </a:r>
            <a:r>
              <a:rPr lang="en-US" dirty="0"/>
              <a:t>/</a:t>
            </a:r>
            <a:r>
              <a:rPr lang="en-US" dirty="0" err="1"/>
              <a:t>dsl_recipe.html#include-recipes</a:t>
            </a:r>
            <a:endParaRPr lang="en-US" dirty="0"/>
          </a:p>
        </p:txBody>
      </p:sp>
    </p:spTree>
    <p:extLst>
      <p:ext uri="{BB962C8B-B14F-4D97-AF65-F5344CB8AC3E}">
        <p14:creationId xmlns:p14="http://schemas.microsoft.com/office/powerpoint/2010/main" val="1464416922"/>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a:t>
            </a:r>
            <a:r>
              <a:rPr lang="en-US" dirty="0" err="1"/>
              <a:t>include_recipe</a:t>
            </a:r>
            <a:endParaRPr lang="en-US" dirty="0"/>
          </a:p>
        </p:txBody>
      </p:sp>
      <p:sp>
        <p:nvSpPr>
          <p:cNvPr id="3" name="Subtitle 2"/>
          <p:cNvSpPr>
            <a:spLocks noGrp="1"/>
          </p:cNvSpPr>
          <p:nvPr>
            <p:ph type="subTitle" idx="1"/>
          </p:nvPr>
        </p:nvSpPr>
        <p:spPr>
          <a:xfrm>
            <a:off x="1671638" y="3271839"/>
            <a:ext cx="12319000" cy="665162"/>
          </a:xfrm>
        </p:spPr>
        <p:txBody>
          <a:bodyPr/>
          <a:lstStyle/>
          <a:p>
            <a:endParaRPr lang="en-US" dirty="0"/>
          </a:p>
        </p:txBody>
      </p:sp>
      <p:sp>
        <p:nvSpPr>
          <p:cNvPr id="4" name="Subtitle 2"/>
          <p:cNvSpPr txBox="1">
            <a:spLocks/>
          </p:cNvSpPr>
          <p:nvPr/>
        </p:nvSpPr>
        <p:spPr bwMode="white">
          <a:xfrm>
            <a:off x="1792111" y="5150556"/>
            <a:ext cx="12319001" cy="1566333"/>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 ... other resources ...</a:t>
            </a:r>
          </a:p>
          <a:p>
            <a:r>
              <a:rPr lang="en-US" dirty="0" err="1">
                <a:latin typeface="Inconsolata"/>
                <a:cs typeface="Inconsolata"/>
              </a:rPr>
              <a:t>include_recipe</a:t>
            </a:r>
            <a:r>
              <a:rPr lang="en-US" dirty="0">
                <a:latin typeface="Inconsolata"/>
                <a:cs typeface="Inconsolata"/>
              </a:rPr>
              <a:t> 'ruby'</a:t>
            </a:r>
          </a:p>
          <a:p>
            <a:r>
              <a:rPr lang="en-US" dirty="0">
                <a:latin typeface="Inconsolata"/>
                <a:cs typeface="Inconsolata"/>
              </a:rPr>
              <a:t># ... other resources ...</a:t>
            </a:r>
          </a:p>
        </p:txBody>
      </p:sp>
      <p:sp>
        <p:nvSpPr>
          <p:cNvPr id="5" name="Subtitle 2"/>
          <p:cNvSpPr txBox="1">
            <a:spLocks/>
          </p:cNvSpPr>
          <p:nvPr/>
        </p:nvSpPr>
        <p:spPr bwMode="white">
          <a:xfrm>
            <a:off x="1916288" y="4487332"/>
            <a:ext cx="12319001" cy="747889"/>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~/cookbooks/</a:t>
            </a:r>
            <a:r>
              <a:rPr lang="en-US" dirty="0" err="1">
                <a:latin typeface="Inconsolata"/>
                <a:cs typeface="Inconsolata"/>
              </a:rPr>
              <a:t>ruby_service</a:t>
            </a:r>
            <a:r>
              <a:rPr lang="en-US" dirty="0">
                <a:latin typeface="Inconsolata"/>
                <a:cs typeface="Inconsolata"/>
              </a:rPr>
              <a:t>/recipes/</a:t>
            </a:r>
            <a:r>
              <a:rPr lang="en-US" dirty="0" err="1">
                <a:latin typeface="Inconsolata"/>
                <a:cs typeface="Inconsolata"/>
              </a:rPr>
              <a:t>ruby.rb</a:t>
            </a:r>
            <a:endParaRPr lang="en-US" dirty="0">
              <a:latin typeface="Inconsolata"/>
              <a:cs typeface="Inconsolata"/>
            </a:endParaRPr>
          </a:p>
        </p:txBody>
      </p:sp>
      <p:sp>
        <p:nvSpPr>
          <p:cNvPr id="6" name="Rectangle 5"/>
          <p:cNvSpPr/>
          <p:nvPr/>
        </p:nvSpPr>
        <p:spPr>
          <a:xfrm>
            <a:off x="4568431" y="7389168"/>
            <a:ext cx="7147359" cy="461665"/>
          </a:xfrm>
          <a:prstGeom prst="rect">
            <a:avLst/>
          </a:prstGeom>
        </p:spPr>
        <p:txBody>
          <a:bodyPr wrap="none">
            <a:spAutoFit/>
          </a:bodyPr>
          <a:lstStyle/>
          <a:p>
            <a:r>
              <a:rPr lang="en-US" dirty="0"/>
              <a:t>https://</a:t>
            </a:r>
            <a:r>
              <a:rPr lang="en-US" dirty="0" err="1"/>
              <a:t>docs.chef.io</a:t>
            </a:r>
            <a:r>
              <a:rPr lang="en-US" dirty="0"/>
              <a:t>/</a:t>
            </a:r>
            <a:r>
              <a:rPr lang="en-US" dirty="0" err="1"/>
              <a:t>dsl_recipe.html#include-recipes</a:t>
            </a:r>
            <a:endParaRPr lang="en-US" dirty="0"/>
          </a:p>
        </p:txBody>
      </p:sp>
    </p:spTree>
    <p:extLst>
      <p:ext uri="{BB962C8B-B14F-4D97-AF65-F5344CB8AC3E}">
        <p14:creationId xmlns:p14="http://schemas.microsoft.com/office/powerpoint/2010/main" val="2904533079"/>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Custom Resource</a:t>
            </a:r>
          </a:p>
        </p:txBody>
      </p:sp>
      <p:sp>
        <p:nvSpPr>
          <p:cNvPr id="3" name="Subtitle 2"/>
          <p:cNvSpPr>
            <a:spLocks noGrp="1"/>
          </p:cNvSpPr>
          <p:nvPr>
            <p:ph type="subTitle" idx="1"/>
          </p:nvPr>
        </p:nvSpPr>
        <p:spPr>
          <a:xfrm>
            <a:off x="1671638" y="3271839"/>
            <a:ext cx="12319000" cy="1243718"/>
          </a:xfrm>
        </p:spPr>
        <p:txBody>
          <a:bodyPr/>
          <a:lstStyle/>
          <a:p>
            <a:r>
              <a:rPr lang="en-US" dirty="0"/>
              <a:t>A custom resource is an extension of Chef that adds your own resources and is implemented and shipped as part of a cookbook.</a:t>
            </a:r>
          </a:p>
        </p:txBody>
      </p:sp>
      <p:sp>
        <p:nvSpPr>
          <p:cNvPr id="4" name="Subtitle 2"/>
          <p:cNvSpPr txBox="1">
            <a:spLocks/>
          </p:cNvSpPr>
          <p:nvPr/>
        </p:nvSpPr>
        <p:spPr bwMode="white">
          <a:xfrm>
            <a:off x="1792111" y="5150556"/>
            <a:ext cx="12319001" cy="2692400"/>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err="1">
                <a:latin typeface="Inconsolata"/>
                <a:cs typeface="Inconsolata"/>
              </a:rPr>
              <a:t>ruby_service_site</a:t>
            </a:r>
            <a:r>
              <a:rPr lang="en-US" dirty="0">
                <a:latin typeface="Inconsolata"/>
                <a:cs typeface="Inconsolata"/>
              </a:rPr>
              <a:t> 'specter' do</a:t>
            </a:r>
          </a:p>
          <a:p>
            <a:r>
              <a:rPr lang="en-US" dirty="0">
                <a:latin typeface="Inconsolata"/>
                <a:cs typeface="Inconsolata"/>
              </a:rPr>
              <a:t>  source '</a:t>
            </a:r>
            <a:r>
              <a:rPr lang="en-US" dirty="0" err="1">
                <a:latin typeface="Inconsolata"/>
                <a:cs typeface="Inconsolata"/>
              </a:rPr>
              <a:t>specter.zip</a:t>
            </a:r>
            <a:r>
              <a:rPr lang="en-US" dirty="0">
                <a:latin typeface="Inconsolata"/>
                <a:cs typeface="Inconsolata"/>
              </a:rPr>
              <a:t>'</a:t>
            </a:r>
          </a:p>
          <a:p>
            <a:r>
              <a:rPr lang="en-US" dirty="0">
                <a:latin typeface="Inconsolata"/>
                <a:cs typeface="Inconsolata"/>
              </a:rPr>
              <a:t>  path '/</a:t>
            </a:r>
            <a:r>
              <a:rPr lang="en-US" dirty="0" err="1">
                <a:latin typeface="Inconsolata"/>
                <a:cs typeface="Inconsolata"/>
              </a:rPr>
              <a:t>srv</a:t>
            </a:r>
            <a:r>
              <a:rPr lang="en-US" dirty="0">
                <a:latin typeface="Inconsolata"/>
                <a:cs typeface="Inconsolata"/>
              </a:rPr>
              <a:t>'</a:t>
            </a:r>
          </a:p>
          <a:p>
            <a:r>
              <a:rPr lang="en-US" dirty="0">
                <a:latin typeface="Inconsolata"/>
                <a:cs typeface="Inconsolata"/>
              </a:rPr>
              <a:t>end</a:t>
            </a:r>
          </a:p>
        </p:txBody>
      </p:sp>
      <p:sp>
        <p:nvSpPr>
          <p:cNvPr id="6" name="Subtitle 2"/>
          <p:cNvSpPr txBox="1">
            <a:spLocks/>
          </p:cNvSpPr>
          <p:nvPr/>
        </p:nvSpPr>
        <p:spPr bwMode="white">
          <a:xfrm>
            <a:off x="1916288" y="4487332"/>
            <a:ext cx="12319001" cy="747889"/>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~/cookbooks/</a:t>
            </a:r>
            <a:r>
              <a:rPr lang="en-US" dirty="0" err="1">
                <a:latin typeface="Inconsolata"/>
                <a:cs typeface="Inconsolata"/>
              </a:rPr>
              <a:t>ruby_service</a:t>
            </a:r>
            <a:r>
              <a:rPr lang="en-US" dirty="0">
                <a:latin typeface="Inconsolata"/>
                <a:cs typeface="Inconsolata"/>
              </a:rPr>
              <a:t>/recipes/</a:t>
            </a:r>
            <a:r>
              <a:rPr lang="en-US" dirty="0" err="1">
                <a:latin typeface="Inconsolata"/>
                <a:cs typeface="Inconsolata"/>
              </a:rPr>
              <a:t>default.rb</a:t>
            </a:r>
            <a:endParaRPr lang="en-US" dirty="0">
              <a:latin typeface="Inconsolata"/>
              <a:cs typeface="Inconsolata"/>
            </a:endParaRPr>
          </a:p>
        </p:txBody>
      </p:sp>
    </p:spTree>
    <p:extLst>
      <p:ext uri="{BB962C8B-B14F-4D97-AF65-F5344CB8AC3E}">
        <p14:creationId xmlns:p14="http://schemas.microsoft.com/office/powerpoint/2010/main" val="1610359780"/>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Custom Resource</a:t>
            </a:r>
          </a:p>
        </p:txBody>
      </p:sp>
      <p:sp>
        <p:nvSpPr>
          <p:cNvPr id="3" name="Subtitle 2"/>
          <p:cNvSpPr>
            <a:spLocks noGrp="1"/>
          </p:cNvSpPr>
          <p:nvPr>
            <p:ph type="subTitle" idx="1"/>
          </p:nvPr>
        </p:nvSpPr>
        <p:spPr>
          <a:xfrm>
            <a:off x="1671638" y="3271839"/>
            <a:ext cx="12319000" cy="1243718"/>
          </a:xfrm>
        </p:spPr>
        <p:txBody>
          <a:bodyPr/>
          <a:lstStyle/>
          <a:p>
            <a:r>
              <a:rPr lang="en-US" dirty="0"/>
              <a:t>A custom resource is an extension of Chef that adds your own resources and is implemented and shipped as part of a cookbook.</a:t>
            </a:r>
          </a:p>
        </p:txBody>
      </p:sp>
      <p:sp>
        <p:nvSpPr>
          <p:cNvPr id="4" name="Subtitle 2"/>
          <p:cNvSpPr txBox="1">
            <a:spLocks/>
          </p:cNvSpPr>
          <p:nvPr/>
        </p:nvSpPr>
        <p:spPr bwMode="white">
          <a:xfrm>
            <a:off x="1792111" y="5150556"/>
            <a:ext cx="12319001" cy="2723444"/>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&gt; chef generate resource site</a:t>
            </a:r>
          </a:p>
        </p:txBody>
      </p:sp>
      <p:sp>
        <p:nvSpPr>
          <p:cNvPr id="5" name="Subtitle 2"/>
          <p:cNvSpPr txBox="1">
            <a:spLocks/>
          </p:cNvSpPr>
          <p:nvPr/>
        </p:nvSpPr>
        <p:spPr bwMode="white">
          <a:xfrm>
            <a:off x="1916288" y="4487332"/>
            <a:ext cx="12319001" cy="747889"/>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~/cookbooks/</a:t>
            </a:r>
            <a:r>
              <a:rPr lang="en-US" dirty="0" err="1">
                <a:latin typeface="Inconsolata"/>
                <a:cs typeface="Inconsolata"/>
              </a:rPr>
              <a:t>ruby_service</a:t>
            </a:r>
            <a:endParaRPr lang="en-US" dirty="0">
              <a:latin typeface="Inconsolata"/>
              <a:cs typeface="Inconsolata"/>
            </a:endParaRPr>
          </a:p>
        </p:txBody>
      </p:sp>
    </p:spTree>
    <p:extLst>
      <p:ext uri="{BB962C8B-B14F-4D97-AF65-F5344CB8AC3E}">
        <p14:creationId xmlns:p14="http://schemas.microsoft.com/office/powerpoint/2010/main" val="999678875"/>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Custom Resource</a:t>
            </a:r>
          </a:p>
        </p:txBody>
      </p:sp>
      <p:sp>
        <p:nvSpPr>
          <p:cNvPr id="3" name="Subtitle 2"/>
          <p:cNvSpPr>
            <a:spLocks noGrp="1"/>
          </p:cNvSpPr>
          <p:nvPr>
            <p:ph type="subTitle" idx="1"/>
          </p:nvPr>
        </p:nvSpPr>
        <p:spPr>
          <a:xfrm>
            <a:off x="1671638" y="3271839"/>
            <a:ext cx="12319000" cy="1243718"/>
          </a:xfrm>
        </p:spPr>
        <p:txBody>
          <a:bodyPr/>
          <a:lstStyle/>
          <a:p>
            <a:r>
              <a:rPr lang="en-US" dirty="0"/>
              <a:t>A custom resource is an extension of Chef that adds your own resources and is implemented and shipped as part of a cookbook.</a:t>
            </a:r>
          </a:p>
        </p:txBody>
      </p:sp>
      <p:sp>
        <p:nvSpPr>
          <p:cNvPr id="4" name="Subtitle 2"/>
          <p:cNvSpPr txBox="1">
            <a:spLocks/>
          </p:cNvSpPr>
          <p:nvPr/>
        </p:nvSpPr>
        <p:spPr bwMode="white">
          <a:xfrm>
            <a:off x="1792111" y="5150556"/>
            <a:ext cx="12319001" cy="2723444"/>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property :</a:t>
            </a:r>
            <a:r>
              <a:rPr lang="en-US" dirty="0" err="1">
                <a:latin typeface="Inconsolata"/>
                <a:cs typeface="Inconsolata"/>
              </a:rPr>
              <a:t>site_name</a:t>
            </a:r>
            <a:r>
              <a:rPr lang="en-US" dirty="0">
                <a:latin typeface="Inconsolata"/>
                <a:cs typeface="Inconsolata"/>
              </a:rPr>
              <a:t>, String, </a:t>
            </a:r>
            <a:r>
              <a:rPr lang="en-US" dirty="0" err="1">
                <a:latin typeface="Inconsolata"/>
                <a:cs typeface="Inconsolata"/>
              </a:rPr>
              <a:t>name_property</a:t>
            </a:r>
            <a:r>
              <a:rPr lang="en-US" dirty="0">
                <a:latin typeface="Inconsolata"/>
                <a:cs typeface="Inconsolata"/>
              </a:rPr>
              <a:t>: true</a:t>
            </a:r>
          </a:p>
          <a:p>
            <a:r>
              <a:rPr lang="en-US" dirty="0">
                <a:latin typeface="Inconsolata"/>
                <a:cs typeface="Inconsolata"/>
              </a:rPr>
              <a:t>property :source, String, required: true</a:t>
            </a:r>
          </a:p>
          <a:p>
            <a:r>
              <a:rPr lang="en-US" dirty="0">
                <a:latin typeface="Inconsolata"/>
                <a:cs typeface="Inconsolata"/>
              </a:rPr>
              <a:t>property :path, String, required: true</a:t>
            </a:r>
          </a:p>
          <a:p>
            <a:endParaRPr lang="en-US" dirty="0">
              <a:latin typeface="Inconsolata"/>
              <a:cs typeface="Inconsolata"/>
            </a:endParaRPr>
          </a:p>
          <a:p>
            <a:r>
              <a:rPr lang="en-US" dirty="0">
                <a:latin typeface="Inconsolata"/>
                <a:cs typeface="Inconsolata"/>
              </a:rPr>
              <a:t>action :create do</a:t>
            </a:r>
          </a:p>
          <a:p>
            <a:r>
              <a:rPr lang="en-US" dirty="0">
                <a:latin typeface="Inconsolata"/>
                <a:cs typeface="Inconsolata"/>
              </a:rPr>
              <a:t>  # ...</a:t>
            </a:r>
          </a:p>
          <a:p>
            <a:r>
              <a:rPr lang="en-US" dirty="0">
                <a:latin typeface="Inconsolata"/>
                <a:cs typeface="Inconsolata"/>
              </a:rPr>
              <a:t>end</a:t>
            </a:r>
          </a:p>
        </p:txBody>
      </p:sp>
      <p:sp>
        <p:nvSpPr>
          <p:cNvPr id="5" name="Subtitle 2"/>
          <p:cNvSpPr txBox="1">
            <a:spLocks/>
          </p:cNvSpPr>
          <p:nvPr/>
        </p:nvSpPr>
        <p:spPr bwMode="white">
          <a:xfrm>
            <a:off x="1916288" y="4487332"/>
            <a:ext cx="12319001" cy="747889"/>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~/cookbooks/</a:t>
            </a:r>
            <a:r>
              <a:rPr lang="en-US" dirty="0" err="1">
                <a:latin typeface="Inconsolata"/>
                <a:cs typeface="Inconsolata"/>
              </a:rPr>
              <a:t>ruby_service</a:t>
            </a:r>
            <a:r>
              <a:rPr lang="en-US" dirty="0">
                <a:latin typeface="Inconsolata"/>
                <a:cs typeface="Inconsolata"/>
              </a:rPr>
              <a:t>/resources/</a:t>
            </a:r>
            <a:r>
              <a:rPr lang="en-US" dirty="0" err="1">
                <a:latin typeface="Inconsolata"/>
                <a:cs typeface="Inconsolata"/>
              </a:rPr>
              <a:t>site.rb</a:t>
            </a:r>
            <a:endParaRPr lang="en-US" dirty="0">
              <a:latin typeface="Inconsolata"/>
              <a:cs typeface="Inconsolata"/>
            </a:endParaRPr>
          </a:p>
        </p:txBody>
      </p:sp>
    </p:spTree>
    <p:extLst>
      <p:ext uri="{BB962C8B-B14F-4D97-AF65-F5344CB8AC3E}">
        <p14:creationId xmlns:p14="http://schemas.microsoft.com/office/powerpoint/2010/main" val="602484005"/>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Custom Resource</a:t>
            </a:r>
          </a:p>
        </p:txBody>
      </p:sp>
      <p:sp>
        <p:nvSpPr>
          <p:cNvPr id="3" name="Subtitle 2"/>
          <p:cNvSpPr>
            <a:spLocks noGrp="1"/>
          </p:cNvSpPr>
          <p:nvPr>
            <p:ph type="subTitle" idx="1"/>
          </p:nvPr>
        </p:nvSpPr>
        <p:spPr>
          <a:xfrm>
            <a:off x="1671638" y="3271839"/>
            <a:ext cx="12319000" cy="1243718"/>
          </a:xfrm>
        </p:spPr>
        <p:txBody>
          <a:bodyPr/>
          <a:lstStyle/>
          <a:p>
            <a:r>
              <a:rPr lang="en-US" dirty="0"/>
              <a:t>A custom resource is an extension of Chef that adds your own resources and is implemented and shipped as part of a cookbook.</a:t>
            </a:r>
          </a:p>
        </p:txBody>
      </p:sp>
      <p:sp>
        <p:nvSpPr>
          <p:cNvPr id="4" name="Subtitle 2"/>
          <p:cNvSpPr txBox="1">
            <a:spLocks/>
          </p:cNvSpPr>
          <p:nvPr/>
        </p:nvSpPr>
        <p:spPr bwMode="white">
          <a:xfrm>
            <a:off x="1792111" y="5150556"/>
            <a:ext cx="12319001" cy="2723444"/>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action :create do</a:t>
            </a:r>
          </a:p>
          <a:p>
            <a:r>
              <a:rPr lang="en-US" dirty="0">
                <a:latin typeface="Inconsolata"/>
                <a:cs typeface="Inconsolata"/>
              </a:rPr>
              <a:t>  directory '/</a:t>
            </a:r>
            <a:r>
              <a:rPr lang="en-US" dirty="0" err="1">
                <a:latin typeface="Inconsolata"/>
                <a:cs typeface="Inconsolata"/>
              </a:rPr>
              <a:t>srv</a:t>
            </a:r>
            <a:r>
              <a:rPr lang="en-US" dirty="0">
                <a:latin typeface="Inconsolata"/>
                <a:cs typeface="Inconsolata"/>
              </a:rPr>
              <a:t>' do # ...</a:t>
            </a:r>
          </a:p>
          <a:p>
            <a:r>
              <a:rPr lang="en-US" dirty="0">
                <a:latin typeface="Inconsolata"/>
                <a:cs typeface="Inconsolata"/>
              </a:rPr>
              <a:t>  package 'unzip'  # ...</a:t>
            </a:r>
          </a:p>
          <a:p>
            <a:r>
              <a:rPr lang="en-US" dirty="0">
                <a:latin typeface="Inconsolata"/>
                <a:cs typeface="Inconsolata"/>
              </a:rPr>
              <a:t>  </a:t>
            </a:r>
            <a:r>
              <a:rPr lang="en-US" dirty="0" err="1">
                <a:latin typeface="Inconsolata"/>
                <a:cs typeface="Inconsolata"/>
              </a:rPr>
              <a:t>cookbook_file</a:t>
            </a:r>
            <a:r>
              <a:rPr lang="en-US" dirty="0">
                <a:latin typeface="Inconsolata"/>
                <a:cs typeface="Inconsolata"/>
              </a:rPr>
              <a:t> '/</a:t>
            </a:r>
            <a:r>
              <a:rPr lang="en-US" dirty="0" err="1">
                <a:latin typeface="Inconsolata"/>
                <a:cs typeface="Inconsolata"/>
              </a:rPr>
              <a:t>srv</a:t>
            </a:r>
            <a:r>
              <a:rPr lang="en-US" dirty="0">
                <a:latin typeface="Inconsolata"/>
                <a:cs typeface="Inconsolata"/>
              </a:rPr>
              <a:t>/</a:t>
            </a:r>
            <a:r>
              <a:rPr lang="en-US" dirty="0" err="1">
                <a:latin typeface="Inconsolata"/>
                <a:cs typeface="Inconsolata"/>
              </a:rPr>
              <a:t>specter.zip</a:t>
            </a:r>
            <a:r>
              <a:rPr lang="en-US" dirty="0">
                <a:latin typeface="Inconsolata"/>
                <a:cs typeface="Inconsolata"/>
              </a:rPr>
              <a:t>' do # ...</a:t>
            </a:r>
          </a:p>
          <a:p>
            <a:r>
              <a:rPr lang="en-US" dirty="0">
                <a:latin typeface="Inconsolata"/>
                <a:cs typeface="Inconsolata"/>
              </a:rPr>
              <a:t>  execute '</a:t>
            </a:r>
            <a:r>
              <a:rPr lang="en-US" dirty="0" err="1">
                <a:latin typeface="Inconsolata"/>
                <a:cs typeface="Inconsolata"/>
              </a:rPr>
              <a:t>extract_site</a:t>
            </a:r>
            <a:r>
              <a:rPr lang="en-US" dirty="0">
                <a:latin typeface="Inconsolata"/>
                <a:cs typeface="Inconsolata"/>
              </a:rPr>
              <a:t>' do # ...</a:t>
            </a:r>
          </a:p>
          <a:p>
            <a:r>
              <a:rPr lang="en-US" dirty="0">
                <a:latin typeface="Inconsolata"/>
                <a:cs typeface="Inconsolata"/>
              </a:rPr>
              <a:t>end</a:t>
            </a:r>
          </a:p>
        </p:txBody>
      </p:sp>
      <p:sp>
        <p:nvSpPr>
          <p:cNvPr id="5" name="Subtitle 2"/>
          <p:cNvSpPr txBox="1">
            <a:spLocks/>
          </p:cNvSpPr>
          <p:nvPr/>
        </p:nvSpPr>
        <p:spPr bwMode="white">
          <a:xfrm>
            <a:off x="1916288" y="4487332"/>
            <a:ext cx="12319001" cy="747889"/>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~/cookbooks/</a:t>
            </a:r>
            <a:r>
              <a:rPr lang="en-US" dirty="0" err="1">
                <a:latin typeface="Inconsolata"/>
                <a:cs typeface="Inconsolata"/>
              </a:rPr>
              <a:t>ruby_service</a:t>
            </a:r>
            <a:r>
              <a:rPr lang="en-US" dirty="0">
                <a:latin typeface="Inconsolata"/>
                <a:cs typeface="Inconsolata"/>
              </a:rPr>
              <a:t>/resources/</a:t>
            </a:r>
            <a:r>
              <a:rPr lang="en-US" dirty="0" err="1">
                <a:latin typeface="Inconsolata"/>
                <a:cs typeface="Inconsolata"/>
              </a:rPr>
              <a:t>site.rb</a:t>
            </a:r>
            <a:endParaRPr lang="en-US" dirty="0">
              <a:latin typeface="Inconsolata"/>
              <a:cs typeface="Inconsolata"/>
            </a:endParaRPr>
          </a:p>
        </p:txBody>
      </p:sp>
    </p:spTree>
    <p:extLst>
      <p:ext uri="{BB962C8B-B14F-4D97-AF65-F5344CB8AC3E}">
        <p14:creationId xmlns:p14="http://schemas.microsoft.com/office/powerpoint/2010/main" val="2237658373"/>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Where do you write your tests</a:t>
            </a:r>
          </a:p>
          <a:p>
            <a:r>
              <a:rPr lang="en-US" dirty="0"/>
              <a:t>What tests do you write</a:t>
            </a:r>
          </a:p>
          <a:p>
            <a:r>
              <a:rPr lang="en-US" dirty="0"/>
              <a:t>How do we execute tests</a:t>
            </a:r>
          </a:p>
          <a:p>
            <a:r>
              <a:rPr lang="en-US" dirty="0"/>
              <a:t>Refactor</a:t>
            </a:r>
          </a:p>
          <a:p>
            <a:endParaRPr lang="en-US" dirty="0"/>
          </a:p>
          <a:p>
            <a:endParaRPr lang="en-US" dirty="0"/>
          </a:p>
        </p:txBody>
      </p:sp>
    </p:spTree>
    <p:extLst>
      <p:ext uri="{BB962C8B-B14F-4D97-AF65-F5344CB8AC3E}">
        <p14:creationId xmlns:p14="http://schemas.microsoft.com/office/powerpoint/2010/main" val="2038449324"/>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449232588"/>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p:txBody>
          <a:bodyPr>
            <a:normAutofit fontScale="90000"/>
          </a:bodyPr>
          <a:lstStyle/>
          <a:p>
            <a:r>
              <a:rPr lang="en-US" dirty="0"/>
              <a:t>First Web Service</a:t>
            </a:r>
          </a:p>
        </p:txBody>
      </p:sp>
      <p:sp>
        <p:nvSpPr>
          <p:cNvPr id="3" name="Content Placeholder 2">
            <a:extLst>
              <a:ext uri="{FF2B5EF4-FFF2-40B4-BE49-F238E27FC236}">
                <a16:creationId xmlns:a16="http://schemas.microsoft.com/office/drawing/2014/main" id="{81F6D27B-BAA4-0842-812A-A6A1303A31B4}"/>
              </a:ext>
            </a:extLst>
          </p:cNvPr>
          <p:cNvSpPr>
            <a:spLocks noGrp="1"/>
          </p:cNvSpPr>
          <p:nvPr>
            <p:ph sz="quarter" idx="11"/>
          </p:nvPr>
        </p:nvSpPr>
        <p:spPr/>
        <p:txBody>
          <a:bodyPr anchor="t"/>
          <a:lstStyle/>
          <a:p>
            <a:r>
              <a:rPr lang="en-US" dirty="0"/>
              <a:t>Converge the cookbook</a:t>
            </a:r>
          </a:p>
          <a:p>
            <a:r>
              <a:rPr lang="en-US" dirty="0"/>
              <a:t>Write tests for the cookbook</a:t>
            </a:r>
          </a:p>
          <a:p>
            <a:r>
              <a:rPr lang="en-US" dirty="0"/>
              <a:t>Execute the tests</a:t>
            </a:r>
          </a:p>
          <a:p>
            <a:endParaRPr lang="en-US" dirty="0"/>
          </a:p>
          <a:p>
            <a:r>
              <a:rPr lang="en-US" dirty="0"/>
              <a:t>Assist, Break it, Explore or Refactor</a:t>
            </a:r>
          </a:p>
        </p:txBody>
      </p:sp>
      <p:sp>
        <p:nvSpPr>
          <p:cNvPr id="4" name="Content Placeholder 3">
            <a:extLst>
              <a:ext uri="{FF2B5EF4-FFF2-40B4-BE49-F238E27FC236}">
                <a16:creationId xmlns:a16="http://schemas.microsoft.com/office/drawing/2014/main" id="{E48B4D25-8A4E-EF4E-81CC-334869FC8F8D}"/>
              </a:ext>
            </a:extLst>
          </p:cNvPr>
          <p:cNvSpPr>
            <a:spLocks noGrp="1"/>
          </p:cNvSpPr>
          <p:nvPr>
            <p:ph sz="quarter" idx="12"/>
          </p:nvPr>
        </p:nvSpPr>
        <p:spPr>
          <a:xfrm>
            <a:off x="1671638" y="7075507"/>
            <a:ext cx="13215584" cy="857879"/>
          </a:xfrm>
        </p:spPr>
        <p:txBody>
          <a:bodyPr/>
          <a:lstStyle/>
          <a:p>
            <a:r>
              <a:rPr lang="en-US" dirty="0"/>
              <a:t>Write at least one test that give you the confidence that the site is working.</a:t>
            </a:r>
          </a:p>
        </p:txBody>
      </p:sp>
    </p:spTree>
    <p:extLst>
      <p:ext uri="{BB962C8B-B14F-4D97-AF65-F5344CB8AC3E}">
        <p14:creationId xmlns:p14="http://schemas.microsoft.com/office/powerpoint/2010/main" val="866734842"/>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Introduce Ourselves</a:t>
            </a:r>
          </a:p>
        </p:txBody>
      </p:sp>
      <p:sp>
        <p:nvSpPr>
          <p:cNvPr id="3" name="Text Placeholder 2"/>
          <p:cNvSpPr>
            <a:spLocks noGrp="1"/>
          </p:cNvSpPr>
          <p:nvPr>
            <p:ph type="body" sz="quarter" idx="12"/>
          </p:nvPr>
        </p:nvSpPr>
        <p:spPr/>
        <p:txBody>
          <a:bodyPr/>
          <a:lstStyle/>
          <a:p>
            <a:pPr marL="457200" indent="-457200">
              <a:lnSpc>
                <a:spcPct val="150000"/>
              </a:lnSpc>
              <a:buFont typeface="Wingdings" charset="2"/>
              <a:buChar char="v"/>
            </a:pPr>
            <a:r>
              <a:rPr lang="en-US" dirty="0"/>
              <a:t>Name</a:t>
            </a:r>
          </a:p>
          <a:p>
            <a:pPr marL="457200" indent="-457200">
              <a:lnSpc>
                <a:spcPct val="150000"/>
              </a:lnSpc>
              <a:buFont typeface="Wingdings" charset="2"/>
              <a:buChar char="v"/>
            </a:pPr>
            <a:r>
              <a:rPr lang="en-US" dirty="0"/>
              <a:t>Where you work</a:t>
            </a:r>
          </a:p>
          <a:p>
            <a:pPr marL="457200" indent="-457200">
              <a:lnSpc>
                <a:spcPct val="150000"/>
              </a:lnSpc>
              <a:buFont typeface="Wingdings" charset="2"/>
              <a:buChar char="v"/>
            </a:pPr>
            <a:r>
              <a:rPr lang="en-US" dirty="0"/>
              <a:t>The </a:t>
            </a:r>
            <a:r>
              <a:rPr lang="en-US" b="1" dirty="0"/>
              <a:t>best part </a:t>
            </a:r>
            <a:r>
              <a:rPr lang="en-US" dirty="0"/>
              <a:t>of your work and the </a:t>
            </a:r>
            <a:r>
              <a:rPr lang="en-US" b="1" dirty="0"/>
              <a:t>most challenging</a:t>
            </a:r>
            <a:r>
              <a:rPr lang="en-US" dirty="0"/>
              <a:t> part of your work</a:t>
            </a:r>
          </a:p>
          <a:p>
            <a:pPr marL="457200" indent="-457200">
              <a:lnSpc>
                <a:spcPct val="150000"/>
              </a:lnSpc>
              <a:buFont typeface="Wingdings" charset="2"/>
              <a:buChar char="v"/>
            </a:pPr>
            <a:r>
              <a:rPr lang="en-US" dirty="0"/>
              <a:t>A </a:t>
            </a:r>
            <a:r>
              <a:rPr lang="en-US" b="1" dirty="0"/>
              <a:t>favorite </a:t>
            </a:r>
            <a:r>
              <a:rPr lang="en-US" dirty="0"/>
              <a:t>hobby or past time as a child</a:t>
            </a:r>
          </a:p>
          <a:p>
            <a:pPr marL="457200" indent="-457200">
              <a:lnSpc>
                <a:spcPct val="150000"/>
              </a:lnSpc>
              <a:buFont typeface="Wingdings" charset="2"/>
              <a:buChar char="v"/>
            </a:pPr>
            <a:r>
              <a:rPr lang="en-US" b="1" dirty="0"/>
              <a:t>Why you came to </a:t>
            </a:r>
            <a:r>
              <a:rPr lang="en-US" b="1" dirty="0" err="1"/>
              <a:t>ChefConf</a:t>
            </a:r>
            <a:r>
              <a:rPr lang="en-US" b="1" dirty="0"/>
              <a:t> </a:t>
            </a:r>
            <a:r>
              <a:rPr lang="en-US" dirty="0"/>
              <a:t>and</a:t>
            </a:r>
            <a:r>
              <a:rPr lang="en-US" b="1" dirty="0"/>
              <a:t> what you want to get out of it</a:t>
            </a:r>
          </a:p>
        </p:txBody>
      </p:sp>
    </p:spTree>
    <p:extLst>
      <p:ext uri="{BB962C8B-B14F-4D97-AF65-F5344CB8AC3E}">
        <p14:creationId xmlns:p14="http://schemas.microsoft.com/office/powerpoint/2010/main" val="796282014"/>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795716"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708128052"/>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15810850"/>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871428810"/>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F617-010A-644F-B1FA-7513A0C08C3F}"/>
              </a:ext>
            </a:extLst>
          </p:cNvPr>
          <p:cNvSpPr>
            <a:spLocks noGrp="1"/>
          </p:cNvSpPr>
          <p:nvPr>
            <p:ph type="title"/>
          </p:nvPr>
        </p:nvSpPr>
        <p:spPr/>
        <p:txBody>
          <a:bodyPr/>
          <a:lstStyle/>
          <a:p>
            <a:r>
              <a:rPr lang="en-US" dirty="0"/>
              <a:t>Break</a:t>
            </a:r>
          </a:p>
        </p:txBody>
      </p:sp>
      <p:sp>
        <p:nvSpPr>
          <p:cNvPr id="3" name="Text Placeholder 2">
            <a:extLst>
              <a:ext uri="{FF2B5EF4-FFF2-40B4-BE49-F238E27FC236}">
                <a16:creationId xmlns:a16="http://schemas.microsoft.com/office/drawing/2014/main" id="{824CC64A-0673-D741-8585-E5D559D41B7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86019644"/>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609321372"/>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Web Service</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The web service launches a website that accepts JSON payloads.</a:t>
            </a:r>
          </a:p>
          <a:p>
            <a:endParaRPr lang="en-US" dirty="0"/>
          </a:p>
          <a:p>
            <a:r>
              <a:rPr lang="en-US" dirty="0"/>
              <a:t>GET </a:t>
            </a:r>
            <a:r>
              <a:rPr lang="en-US" dirty="0">
                <a:hlinkClick r:id="rId3"/>
              </a:rPr>
              <a:t>http://localhost:8000/scans</a:t>
            </a:r>
            <a:endParaRPr lang="en-US" dirty="0"/>
          </a:p>
          <a:p>
            <a:r>
              <a:rPr lang="en-US" dirty="0"/>
              <a:t>POST </a:t>
            </a:r>
            <a:r>
              <a:rPr lang="en-US" dirty="0">
                <a:hlinkClick r:id="rId3"/>
              </a:rPr>
              <a:t>http://localhost:8000/scans</a:t>
            </a:r>
            <a:r>
              <a:rPr lang="en-US" dirty="0"/>
              <a:t> with JSON payload</a:t>
            </a:r>
          </a:p>
          <a:p>
            <a:r>
              <a:rPr lang="en-US" dirty="0"/>
              <a:t>GET </a:t>
            </a:r>
            <a:r>
              <a:rPr lang="en-US" dirty="0">
                <a:hlinkClick r:id="rId4"/>
              </a:rPr>
              <a:t>http://localhost:8000/scans/ID</a:t>
            </a:r>
            <a:endParaRPr lang="en-US" dirty="0"/>
          </a:p>
          <a:p>
            <a:r>
              <a:rPr lang="en-US" dirty="0"/>
              <a:t>DELETE </a:t>
            </a:r>
            <a:r>
              <a:rPr lang="en-US" dirty="0">
                <a:hlinkClick r:id="rId4"/>
              </a:rPr>
              <a:t>http://localhost:8000/scans/ID</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81091460"/>
      </p:ext>
    </p:extLst>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JavaScript/Node Implementation</a:t>
            </a:r>
          </a:p>
        </p:txBody>
      </p:sp>
      <p:sp>
        <p:nvSpPr>
          <p:cNvPr id="3" name="Subtitle 2"/>
          <p:cNvSpPr>
            <a:spLocks noGrp="1"/>
          </p:cNvSpPr>
          <p:nvPr>
            <p:ph type="subTitle" idx="1"/>
          </p:nvPr>
        </p:nvSpPr>
        <p:spPr/>
        <p:txBody>
          <a:bodyPr/>
          <a:lstStyle/>
          <a:p>
            <a:r>
              <a:rPr lang="en-US" dirty="0"/>
              <a:t>Node 9.5.0</a:t>
            </a:r>
          </a:p>
          <a:p>
            <a:r>
              <a:rPr lang="en-US" dirty="0" err="1"/>
              <a:t>npm</a:t>
            </a:r>
            <a:endParaRPr lang="en-US" dirty="0"/>
          </a:p>
          <a:p>
            <a:r>
              <a:rPr lang="en-US" dirty="0"/>
              <a:t>node</a:t>
            </a:r>
          </a:p>
          <a:p>
            <a:endParaRPr lang="en-US" dirty="0"/>
          </a:p>
        </p:txBody>
      </p:sp>
    </p:spTree>
    <p:extLst>
      <p:ext uri="{BB962C8B-B14F-4D97-AF65-F5344CB8AC3E}">
        <p14:creationId xmlns:p14="http://schemas.microsoft.com/office/powerpoint/2010/main" val="1653243056"/>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810086359"/>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94408566"/>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1782895690"/>
      </p:ext>
    </p:extLst>
  </p:cSld>
  <p:clrMapOvr>
    <a:masterClrMapping/>
  </p:clrMapOvr>
  <p:transition spd="med">
    <p:fade/>
  </p:transition>
</p:sld>
</file>

<file path=ppt/theme/theme1.xml><?xml version="1.0" encoding="utf-8"?>
<a:theme xmlns:a="http://schemas.openxmlformats.org/drawingml/2006/main" name="Template">
  <a:themeElements>
    <a:clrScheme name="Chef 1">
      <a:dk1>
        <a:srgbClr val="3E4346"/>
      </a:dk1>
      <a:lt1>
        <a:srgbClr val="FFFFFF"/>
      </a:lt1>
      <a:dk2>
        <a:srgbClr val="000000"/>
      </a:dk2>
      <a:lt2>
        <a:srgbClr val="FFFFFF"/>
      </a:lt2>
      <a:accent1>
        <a:srgbClr val="F18B21"/>
      </a:accent1>
      <a:accent2>
        <a:srgbClr val="435464"/>
      </a:accent2>
      <a:accent3>
        <a:srgbClr val="3E4346"/>
      </a:accent3>
      <a:accent4>
        <a:srgbClr val="3897D3"/>
      </a:accent4>
      <a:accent5>
        <a:srgbClr val="1FB899"/>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7200" b="1" dirty="0" smtClean="0">
            <a:gradFill>
              <a:gsLst>
                <a:gs pos="0">
                  <a:srgbClr val="FFFFFF"/>
                </a:gs>
                <a:gs pos="100000">
                  <a:srgbClr val="FFFFFF"/>
                </a:gs>
              </a:gsLst>
              <a:lin ang="5400000" scaled="0"/>
            </a:gradFill>
            <a:latin typeface="Raleway-v4020" pitchFamily="2" charset="77"/>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lgn="l">
          <a:defRPr i="1" dirty="0" smtClean="0">
            <a:latin typeface="Raleway-v4020" pitchFamily="2" charset="77"/>
          </a:defRPr>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Template.potx</Template>
  <TotalTime>16391</TotalTime>
  <Words>7402</Words>
  <Application>Microsoft Macintosh PowerPoint</Application>
  <PresentationFormat>Custom</PresentationFormat>
  <Paragraphs>1053</Paragraphs>
  <Slides>161</Slides>
  <Notes>114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161</vt:i4>
      </vt:variant>
    </vt:vector>
  </HeadingPairs>
  <TitlesOfParts>
    <vt:vector size="172" baseType="lpstr">
      <vt:lpstr>ＭＳ Ｐゴシック</vt:lpstr>
      <vt:lpstr>Arial</vt:lpstr>
      <vt:lpstr>Courier New</vt:lpstr>
      <vt:lpstr>Courier New Bold</vt:lpstr>
      <vt:lpstr>Inconsolata</vt:lpstr>
      <vt:lpstr>Inconsolata-dz for Powerline dzForPowerline</vt:lpstr>
      <vt:lpstr>Raleway-v4020</vt:lpstr>
      <vt:lpstr>Raleway-v4020 Bold</vt:lpstr>
      <vt:lpstr>Raleway-v4020 Regular</vt:lpstr>
      <vt:lpstr>Wingdings</vt:lpstr>
      <vt:lpstr>Template</vt:lpstr>
      <vt:lpstr>PowerPoint Presentation</vt:lpstr>
      <vt:lpstr>Running with Scissors</vt:lpstr>
      <vt:lpstr>Agenda</vt:lpstr>
      <vt:lpstr>What is Advanced?</vt:lpstr>
      <vt:lpstr>You are...</vt:lpstr>
      <vt:lpstr>You are...</vt:lpstr>
      <vt:lpstr>You are...</vt:lpstr>
      <vt:lpstr>You are...</vt:lpstr>
      <vt:lpstr>Introduce Ourselves</vt:lpstr>
      <vt:lpstr>PowerPoint Presentation</vt:lpstr>
      <vt:lpstr>PowerPoint Presentation</vt:lpstr>
      <vt:lpstr>PowerPoint Presentation</vt:lpstr>
      <vt:lpstr>Expectations</vt:lpstr>
      <vt:lpstr>Expectations</vt:lpstr>
      <vt:lpstr>Schedule</vt:lpstr>
      <vt:lpstr>Schedule</vt:lpstr>
      <vt:lpstr>Agenda of a Challenge</vt:lpstr>
      <vt:lpstr>PowerPoint Presentation</vt:lpstr>
      <vt:lpstr>Challenge: Code Review</vt:lpstr>
      <vt:lpstr>Challenge: Code Review</vt:lpstr>
      <vt:lpstr>First Microservice</vt:lpstr>
      <vt:lpstr>Viewing the Contents of the ruby_service</vt:lpstr>
      <vt:lpstr>First Service's Default Recipe</vt:lpstr>
      <vt:lpstr>First Service's Default Recipe</vt:lpstr>
      <vt:lpstr>First Service's Default Recipe</vt:lpstr>
      <vt:lpstr>First Service's Default Recipe</vt:lpstr>
      <vt:lpstr>First Service's Default Recipe</vt:lpstr>
      <vt:lpstr>Objective</vt:lpstr>
      <vt:lpstr>Challenge: Code Review</vt:lpstr>
      <vt:lpstr>Chef Resources</vt:lpstr>
      <vt:lpstr>Notifications</vt:lpstr>
      <vt:lpstr>Guards</vt:lpstr>
      <vt:lpstr>Don't Repeat Yourself (DRY)</vt:lpstr>
      <vt:lpstr>Repetition within a Recipe</vt:lpstr>
      <vt:lpstr>Separation of Concerns</vt:lpstr>
      <vt:lpstr>Single Responsibility Principle</vt:lpstr>
      <vt:lpstr>Concerns of a Cookbook</vt:lpstr>
      <vt:lpstr>Reusability</vt:lpstr>
      <vt:lpstr>Reusability with Cookbooks</vt:lpstr>
      <vt:lpstr>Tests</vt:lpstr>
      <vt:lpstr>Testing the Recipe's Concern</vt:lpstr>
      <vt:lpstr>Challenge: Code Review</vt:lpstr>
      <vt:lpstr>Enter the Project Directory</vt:lpstr>
      <vt:lpstr>Converge a Test System</vt:lpstr>
      <vt:lpstr>Code Review</vt:lpstr>
      <vt:lpstr>Challenge: Code Review</vt:lpstr>
      <vt:lpstr>The Purpose of the Recipe</vt:lpstr>
      <vt:lpstr>Different Concerns</vt:lpstr>
      <vt:lpstr>Usability, Maintainability, Portability</vt:lpstr>
      <vt:lpstr>Challenge: Code Review</vt:lpstr>
      <vt:lpstr>Extra Time</vt:lpstr>
      <vt:lpstr>Discussion</vt:lpstr>
      <vt:lpstr>Break</vt:lpstr>
      <vt:lpstr>Challenge: First Web Service</vt:lpstr>
      <vt:lpstr>Web Service</vt:lpstr>
      <vt:lpstr>Ruby Implementation</vt:lpstr>
      <vt:lpstr>Challenge: First Web Service</vt:lpstr>
      <vt:lpstr>PowerPoint Presentation</vt:lpstr>
      <vt:lpstr>Kitchen Configuration</vt:lpstr>
      <vt:lpstr>Test Kitchen's Configuration</vt:lpstr>
      <vt:lpstr>Test Kitchen's Configuration Makes it Versatile</vt:lpstr>
      <vt:lpstr>Kitchen Dokken and InSpec</vt:lpstr>
      <vt:lpstr>Kitchen Platforms and Test Suites</vt:lpstr>
      <vt:lpstr>View the Test Matrix for Test Kitchen</vt:lpstr>
      <vt:lpstr>Kitchen Platforms and Test Suites</vt:lpstr>
      <vt:lpstr>Default Suite Test Files</vt:lpstr>
      <vt:lpstr>PowerPoint Presentation</vt:lpstr>
      <vt:lpstr>InSpec: command</vt:lpstr>
      <vt:lpstr>InSpec: command</vt:lpstr>
      <vt:lpstr>InSpec: host</vt:lpstr>
      <vt:lpstr>InSpec: port</vt:lpstr>
      <vt:lpstr>InSpec: http</vt:lpstr>
      <vt:lpstr>InSpec: service</vt:lpstr>
      <vt:lpstr>PowerPoint Presentation</vt:lpstr>
      <vt:lpstr>Execute the Tests</vt:lpstr>
      <vt:lpstr>PowerPoint Presentation</vt:lpstr>
      <vt:lpstr>Chef: variables</vt:lpstr>
      <vt:lpstr>Chef: attributes</vt:lpstr>
      <vt:lpstr>Chef: include_recipe</vt:lpstr>
      <vt:lpstr>Chef: include_recipe</vt:lpstr>
      <vt:lpstr>Chef: include_recipe</vt:lpstr>
      <vt:lpstr>Chef: include_recipe</vt:lpstr>
      <vt:lpstr>Chef: Custom Resource</vt:lpstr>
      <vt:lpstr>Chef: Custom Resource</vt:lpstr>
      <vt:lpstr>Chef: Custom Resource</vt:lpstr>
      <vt:lpstr>Chef: Custom Resource</vt:lpstr>
      <vt:lpstr>PowerPoint Presentation</vt:lpstr>
      <vt:lpstr>Challenge: First Web Service</vt:lpstr>
      <vt:lpstr>First Web Service</vt:lpstr>
      <vt:lpstr>Challenge: First Web Service</vt:lpstr>
      <vt:lpstr>Live Demonstration</vt:lpstr>
      <vt:lpstr>Challenge: First Web Service</vt:lpstr>
      <vt:lpstr>Break</vt:lpstr>
      <vt:lpstr>Challenge: Second Web Service</vt:lpstr>
      <vt:lpstr>Web Service</vt:lpstr>
      <vt:lpstr>JavaScript/Node Implementation</vt:lpstr>
      <vt:lpstr>Challenge: Second Web Service</vt:lpstr>
      <vt:lpstr>PowerPoint Presentation</vt:lpstr>
      <vt:lpstr>Challenge: Second Web Service</vt:lpstr>
      <vt:lpstr>Second Web Service</vt:lpstr>
      <vt:lpstr>Challenge: Second Web Service</vt:lpstr>
      <vt:lpstr>Live Demonstration</vt:lpstr>
      <vt:lpstr>Challenge: Second Web Service</vt:lpstr>
      <vt:lpstr>Break</vt:lpstr>
      <vt:lpstr>Challenge: Re-use with InSpec Profiles</vt:lpstr>
      <vt:lpstr>Test Duplication</vt:lpstr>
      <vt:lpstr>Challenge: Re-use with InSpec Profiles</vt:lpstr>
      <vt:lpstr>PowerPoint Presentation</vt:lpstr>
      <vt:lpstr>Challenge: Re-use with InSpec Profiles</vt:lpstr>
      <vt:lpstr>Re-use with InSpec Profiles</vt:lpstr>
      <vt:lpstr>Challenge: Re-use with InSpec Profiles</vt:lpstr>
      <vt:lpstr>PowerPoint Presentation</vt:lpstr>
      <vt:lpstr>Challenge: Re-use with InSpec Profiles</vt:lpstr>
      <vt:lpstr>Break</vt:lpstr>
      <vt:lpstr>Challenge: Third Web Service</vt:lpstr>
      <vt:lpstr>Web Service</vt:lpstr>
      <vt:lpstr>Rust Application</vt:lpstr>
      <vt:lpstr>Challenge: Third Web Service</vt:lpstr>
      <vt:lpstr>PowerPoint Presentation</vt:lpstr>
      <vt:lpstr>Challenge: Third Web Service</vt:lpstr>
      <vt:lpstr>Third Web Service</vt:lpstr>
      <vt:lpstr>Challenge: Third Web Service</vt:lpstr>
      <vt:lpstr>Live Demonstration</vt:lpstr>
      <vt:lpstr>Challenge: Third Web Service</vt:lpstr>
      <vt:lpstr>Break</vt:lpstr>
      <vt:lpstr>Challenge: Audit Cookbook</vt:lpstr>
      <vt:lpstr>Scanning on Converge</vt:lpstr>
      <vt:lpstr>Challenge: Audit Cookbook</vt:lpstr>
      <vt:lpstr>PowerPoint Presentation</vt:lpstr>
      <vt:lpstr>PowerPoint Presentation</vt:lpstr>
      <vt:lpstr>Using Chef.event_handler - bash</vt:lpstr>
      <vt:lpstr>Using Chef.event_handler - shell_out</vt:lpstr>
      <vt:lpstr>Using Chef.event_handler - ruby/chef</vt:lpstr>
      <vt:lpstr>Adding a dependency on chef_handler</vt:lpstr>
      <vt:lpstr>Using the chef_handler resource</vt:lpstr>
      <vt:lpstr>Adding to the cookbook Berksfile</vt:lpstr>
      <vt:lpstr>Adding a new test suite</vt:lpstr>
      <vt:lpstr>Test the upload / results</vt:lpstr>
      <vt:lpstr>Challenge: Audit Cookbook</vt:lpstr>
      <vt:lpstr>Audit Cookbook</vt:lpstr>
      <vt:lpstr>Challenge: Audit Cookbook</vt:lpstr>
      <vt:lpstr>Live Demonstration</vt:lpstr>
      <vt:lpstr>Challenge: Audit Cookbook</vt:lpstr>
      <vt:lpstr>Break</vt:lpstr>
      <vt:lpstr>Challenge: A Web Service in Habitat</vt:lpstr>
      <vt:lpstr>Patterns</vt:lpstr>
      <vt:lpstr>Challenge: A Web Service in Habitat</vt:lpstr>
      <vt:lpstr>PowerPoint Presentation</vt:lpstr>
      <vt:lpstr>Challenge: A Web Service in Habitat</vt:lpstr>
      <vt:lpstr>A Web Service in Habitat</vt:lpstr>
      <vt:lpstr>Challenge: A Web Service in Habitat</vt:lpstr>
      <vt:lpstr>Live Demonstration</vt:lpstr>
      <vt:lpstr>Challenge: A Web Service in Habitat</vt:lpstr>
      <vt:lpstr>Break</vt:lpstr>
      <vt:lpstr>Summary / Wrap-Up</vt:lpstr>
      <vt:lpstr>Resources - Chef</vt:lpstr>
      <vt:lpstr>Resources - InSpec</vt:lpstr>
      <vt:lpstr>Resources - Habitat</vt:lpstr>
      <vt:lpstr>Conference Schedule</vt:lpstr>
      <vt:lpstr>Schedule Suggestion</vt:lpstr>
      <vt:lpstr>Learn Chef Rally Booth</vt:lpstr>
    </vt:vector>
  </TitlesOfParts>
  <Manager/>
  <Company>Chef</Company>
  <LinksUpToDate>false</LinksUpToDate>
  <SharedDoc>false</SharedDoc>
  <HyperlinkBase/>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Driven Cookbook Development</dc:title>
  <dc:subject/>
  <dc:creator>Franklin Webber</dc:creator>
  <cp:keywords/>
  <dc:description/>
  <cp:lastModifiedBy>Microsoft Office User</cp:lastModifiedBy>
  <cp:revision>2259</cp:revision>
  <cp:lastPrinted>2016-02-29T04:26:37Z</cp:lastPrinted>
  <dcterms:created xsi:type="dcterms:W3CDTF">2012-09-13T17:36:07Z</dcterms:created>
  <dcterms:modified xsi:type="dcterms:W3CDTF">2018-05-18T21:41:10Z</dcterms:modified>
  <cp:category>Training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